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DM Serif Display" pitchFamily="2" charset="0"/>
      <p:regular r:id="rId22"/>
    </p:embeddedFont>
    <p:embeddedFont>
      <p:font typeface="Playfair Display" panose="00000500000000000000" pitchFamily="2" charset="0"/>
      <p:regular r:id="rId23"/>
    </p:embeddedFont>
    <p:embeddedFont>
      <p:font typeface="Playfair Display Bold" panose="020B0604020202020204" charset="0"/>
      <p:regular r:id="rId24"/>
    </p:embeddedFont>
    <p:embeddedFont>
      <p:font typeface="Prata" panose="020B0604020202020204" charset="0"/>
      <p:regular r:id="rId25"/>
    </p:embeddedFont>
    <p:embeddedFont>
      <p:font typeface="Solway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68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1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671005"/>
            <a:ext cx="12921384" cy="343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80"/>
              </a:lnSpc>
            </a:pPr>
            <a:r>
              <a:rPr lang="en-US" sz="14751" spc="-295">
                <a:solidFill>
                  <a:srgbClr val="FFFFFF"/>
                </a:solidFill>
                <a:latin typeface="Prata"/>
              </a:rPr>
              <a:t>Non -Linear Optimization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834" y="8371698"/>
            <a:ext cx="371912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rata"/>
              </a:rPr>
              <a:t>TEAM 6  BAN C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15933" y="8980806"/>
            <a:ext cx="9711698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rata"/>
              </a:rPr>
              <a:t>Sana Afreen |  Vincent Mostert  | Trym Rodal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92728" y="-2087092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79247" y="-5890354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92860" y="-2522634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4433" y="1591939"/>
            <a:ext cx="17819134" cy="12362024"/>
          </a:xfrm>
          <a:custGeom>
            <a:avLst/>
            <a:gdLst/>
            <a:ahLst/>
            <a:cxnLst/>
            <a:rect l="l" t="t" r="r" b="b"/>
            <a:pathLst>
              <a:path w="17819134" h="12362024">
                <a:moveTo>
                  <a:pt x="0" y="0"/>
                </a:moveTo>
                <a:lnTo>
                  <a:pt x="17819134" y="0"/>
                </a:lnTo>
                <a:lnTo>
                  <a:pt x="17819134" y="12362024"/>
                </a:lnTo>
                <a:lnTo>
                  <a:pt x="0" y="12362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392572"/>
            <a:ext cx="5430931" cy="1019600"/>
          </a:xfrm>
          <a:custGeom>
            <a:avLst/>
            <a:gdLst/>
            <a:ahLst/>
            <a:cxnLst/>
            <a:rect l="l" t="t" r="r" b="b"/>
            <a:pathLst>
              <a:path w="5430931" h="1019600">
                <a:moveTo>
                  <a:pt x="0" y="0"/>
                </a:moveTo>
                <a:lnTo>
                  <a:pt x="5430931" y="0"/>
                </a:lnTo>
                <a:lnTo>
                  <a:pt x="5430931" y="1019600"/>
                </a:lnTo>
                <a:lnTo>
                  <a:pt x="0" y="101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4212805"/>
            <a:ext cx="8948436" cy="4193975"/>
          </a:xfrm>
          <a:custGeom>
            <a:avLst/>
            <a:gdLst/>
            <a:ahLst/>
            <a:cxnLst/>
            <a:rect l="l" t="t" r="r" b="b"/>
            <a:pathLst>
              <a:path w="8948436" h="4193975">
                <a:moveTo>
                  <a:pt x="0" y="0"/>
                </a:moveTo>
                <a:lnTo>
                  <a:pt x="8948436" y="0"/>
                </a:lnTo>
                <a:lnTo>
                  <a:pt x="8948436" y="4193975"/>
                </a:lnTo>
                <a:lnTo>
                  <a:pt x="0" y="4193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649041" y="2445913"/>
            <a:ext cx="5656035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Prata"/>
              </a:rPr>
              <a:t>Model instance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6434" y="6271693"/>
            <a:ext cx="236260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7829146" y="2883323"/>
            <a:ext cx="4820049" cy="190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57374" y="332111"/>
            <a:ext cx="8675390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587F9A"/>
                </a:solidFill>
                <a:latin typeface="Playfair Display Bold"/>
              </a:rPr>
              <a:t>MODEL CREATION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3995" y="5964201"/>
            <a:ext cx="4836622" cy="149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338">
                <a:solidFill>
                  <a:srgbClr val="FFFFFF"/>
                </a:solidFill>
                <a:latin typeface="Prata"/>
              </a:rPr>
              <a:t>Decision Variables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04342" y="9718179"/>
            <a:ext cx="20502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2860" y="-2522634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011504" y="-1085204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92447" y="-1591939"/>
            <a:ext cx="8195778" cy="6735439"/>
          </a:xfrm>
          <a:custGeom>
            <a:avLst/>
            <a:gdLst/>
            <a:ahLst/>
            <a:cxnLst/>
            <a:rect l="l" t="t" r="r" b="b"/>
            <a:pathLst>
              <a:path w="8195778" h="6735439">
                <a:moveTo>
                  <a:pt x="0" y="0"/>
                </a:moveTo>
                <a:lnTo>
                  <a:pt x="8195778" y="0"/>
                </a:lnTo>
                <a:lnTo>
                  <a:pt x="8195778" y="6735439"/>
                </a:lnTo>
                <a:lnTo>
                  <a:pt x="0" y="67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3958" y="465461"/>
            <a:ext cx="17819134" cy="12362024"/>
          </a:xfrm>
          <a:custGeom>
            <a:avLst/>
            <a:gdLst/>
            <a:ahLst/>
            <a:cxnLst/>
            <a:rect l="l" t="t" r="r" b="b"/>
            <a:pathLst>
              <a:path w="17819134" h="12362024">
                <a:moveTo>
                  <a:pt x="0" y="0"/>
                </a:moveTo>
                <a:lnTo>
                  <a:pt x="17819134" y="0"/>
                </a:lnTo>
                <a:lnTo>
                  <a:pt x="17819134" y="12362024"/>
                </a:lnTo>
                <a:lnTo>
                  <a:pt x="0" y="12362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7517" y="883012"/>
            <a:ext cx="7294045" cy="5111893"/>
          </a:xfrm>
          <a:custGeom>
            <a:avLst/>
            <a:gdLst/>
            <a:ahLst/>
            <a:cxnLst/>
            <a:rect l="l" t="t" r="r" b="b"/>
            <a:pathLst>
              <a:path w="7294045" h="5111893">
                <a:moveTo>
                  <a:pt x="0" y="0"/>
                </a:moveTo>
                <a:lnTo>
                  <a:pt x="7294045" y="0"/>
                </a:lnTo>
                <a:lnTo>
                  <a:pt x="7294045" y="5111893"/>
                </a:lnTo>
                <a:lnTo>
                  <a:pt x="0" y="51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8731024" y="4108256"/>
            <a:ext cx="3002815" cy="190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2450115" y="8345327"/>
            <a:ext cx="143811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7517" y="6473393"/>
            <a:ext cx="11021033" cy="3301936"/>
          </a:xfrm>
          <a:custGeom>
            <a:avLst/>
            <a:gdLst/>
            <a:ahLst/>
            <a:cxnLst/>
            <a:rect l="l" t="t" r="r" b="b"/>
            <a:pathLst>
              <a:path w="11021033" h="3301936">
                <a:moveTo>
                  <a:pt x="0" y="0"/>
                </a:moveTo>
                <a:lnTo>
                  <a:pt x="11021033" y="0"/>
                </a:lnTo>
                <a:lnTo>
                  <a:pt x="11021033" y="3301936"/>
                </a:lnTo>
                <a:lnTo>
                  <a:pt x="0" y="3301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733839" y="3696141"/>
            <a:ext cx="7323067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Objective function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6337" y="7970042"/>
            <a:ext cx="6026111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Constraints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12426" y="9718179"/>
            <a:ext cx="388858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433" y="1717255"/>
            <a:ext cx="17819134" cy="12362024"/>
          </a:xfrm>
          <a:custGeom>
            <a:avLst/>
            <a:gdLst/>
            <a:ahLst/>
            <a:cxnLst/>
            <a:rect l="l" t="t" r="r" b="b"/>
            <a:pathLst>
              <a:path w="17819134" h="12362024">
                <a:moveTo>
                  <a:pt x="0" y="0"/>
                </a:moveTo>
                <a:lnTo>
                  <a:pt x="17819134" y="0"/>
                </a:lnTo>
                <a:lnTo>
                  <a:pt x="17819134" y="12362024"/>
                </a:lnTo>
                <a:lnTo>
                  <a:pt x="0" y="1236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17057" y="2295607"/>
            <a:ext cx="5261371" cy="1071406"/>
          </a:xfrm>
          <a:custGeom>
            <a:avLst/>
            <a:gdLst/>
            <a:ahLst/>
            <a:cxnLst/>
            <a:rect l="l" t="t" r="r" b="b"/>
            <a:pathLst>
              <a:path w="5261371" h="1071406">
                <a:moveTo>
                  <a:pt x="0" y="0"/>
                </a:moveTo>
                <a:lnTo>
                  <a:pt x="5261371" y="0"/>
                </a:lnTo>
                <a:lnTo>
                  <a:pt x="5261371" y="1071407"/>
                </a:lnTo>
                <a:lnTo>
                  <a:pt x="0" y="1071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17057" y="3367014"/>
            <a:ext cx="5619482" cy="1144331"/>
          </a:xfrm>
          <a:custGeom>
            <a:avLst/>
            <a:gdLst/>
            <a:ahLst/>
            <a:cxnLst/>
            <a:rect l="l" t="t" r="r" b="b"/>
            <a:pathLst>
              <a:path w="5619482" h="1144331">
                <a:moveTo>
                  <a:pt x="0" y="0"/>
                </a:moveTo>
                <a:lnTo>
                  <a:pt x="5619482" y="0"/>
                </a:lnTo>
                <a:lnTo>
                  <a:pt x="5619482" y="1144330"/>
                </a:lnTo>
                <a:lnTo>
                  <a:pt x="0" y="114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2692" y="3048070"/>
            <a:ext cx="8977891" cy="1961102"/>
          </a:xfrm>
          <a:custGeom>
            <a:avLst/>
            <a:gdLst/>
            <a:ahLst/>
            <a:cxnLst/>
            <a:rect l="l" t="t" r="r" b="b"/>
            <a:pathLst>
              <a:path w="8977891" h="1961102">
                <a:moveTo>
                  <a:pt x="0" y="0"/>
                </a:moveTo>
                <a:lnTo>
                  <a:pt x="8977890" y="0"/>
                </a:lnTo>
                <a:lnTo>
                  <a:pt x="8977890" y="1961102"/>
                </a:lnTo>
                <a:lnTo>
                  <a:pt x="0" y="196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63" b="-55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4183126" y="3125682"/>
            <a:ext cx="9921749" cy="15458815"/>
          </a:xfrm>
          <a:custGeom>
            <a:avLst/>
            <a:gdLst/>
            <a:ahLst/>
            <a:cxnLst/>
            <a:rect l="l" t="t" r="r" b="b"/>
            <a:pathLst>
              <a:path w="9921749" h="15458815">
                <a:moveTo>
                  <a:pt x="0" y="0"/>
                </a:moveTo>
                <a:lnTo>
                  <a:pt x="9921748" y="0"/>
                </a:lnTo>
                <a:lnTo>
                  <a:pt x="9921748" y="15458816"/>
                </a:lnTo>
                <a:lnTo>
                  <a:pt x="0" y="15458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12282" y="2396105"/>
            <a:ext cx="5857875" cy="183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587F9A"/>
                </a:solidFill>
                <a:latin typeface="Prata"/>
              </a:rPr>
              <a:t>Risk: Max 0.15%</a:t>
            </a:r>
          </a:p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587F9A"/>
                </a:solidFill>
                <a:latin typeface="Prata"/>
              </a:rPr>
              <a:t>Return: Min 0.15%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9699" y="6578625"/>
            <a:ext cx="14349046" cy="25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6"/>
              </a:lnSpc>
            </a:pPr>
            <a:r>
              <a:rPr lang="en-US" sz="4825">
                <a:solidFill>
                  <a:srgbClr val="587F9A"/>
                </a:solidFill>
                <a:latin typeface="Prata"/>
              </a:rPr>
              <a:t>WHY?</a:t>
            </a:r>
          </a:p>
          <a:p>
            <a:pPr marL="1041931" lvl="1" indent="-520965" algn="ctr">
              <a:lnSpc>
                <a:spcPts val="6756"/>
              </a:lnSpc>
              <a:buFont typeface="Arial"/>
              <a:buChar char="•"/>
            </a:pPr>
            <a:r>
              <a:rPr lang="en-US" sz="4825">
                <a:solidFill>
                  <a:srgbClr val="587F9A"/>
                </a:solidFill>
                <a:latin typeface="Prata"/>
              </a:rPr>
              <a:t>Senator would trade with low risk.</a:t>
            </a:r>
          </a:p>
          <a:p>
            <a:pPr marL="1041931" lvl="1" indent="-520965" algn="ctr">
              <a:lnSpc>
                <a:spcPts val="6756"/>
              </a:lnSpc>
              <a:buFont typeface="Arial"/>
              <a:buChar char="•"/>
            </a:pPr>
            <a:r>
              <a:rPr lang="en-US" sz="4825">
                <a:solidFill>
                  <a:srgbClr val="587F9A"/>
                </a:solidFill>
                <a:latin typeface="Prata"/>
              </a:rPr>
              <a:t>0.15% return is 50% of average trader return.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21637" y="150711"/>
            <a:ext cx="795218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layfair Display Bold"/>
              </a:rPr>
              <a:t>PARAMETERS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39572" y="9718179"/>
            <a:ext cx="33456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433" y="1354351"/>
            <a:ext cx="17819134" cy="12362024"/>
          </a:xfrm>
          <a:custGeom>
            <a:avLst/>
            <a:gdLst/>
            <a:ahLst/>
            <a:cxnLst/>
            <a:rect l="l" t="t" r="r" b="b"/>
            <a:pathLst>
              <a:path w="17819134" h="12362024">
                <a:moveTo>
                  <a:pt x="0" y="0"/>
                </a:moveTo>
                <a:lnTo>
                  <a:pt x="17819134" y="0"/>
                </a:lnTo>
                <a:lnTo>
                  <a:pt x="17819134" y="12362024"/>
                </a:lnTo>
                <a:lnTo>
                  <a:pt x="0" y="1236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022098">
            <a:off x="8899802" y="2746006"/>
            <a:ext cx="2083740" cy="1869052"/>
          </a:xfrm>
          <a:custGeom>
            <a:avLst/>
            <a:gdLst/>
            <a:ahLst/>
            <a:cxnLst/>
            <a:rect l="l" t="t" r="r" b="b"/>
            <a:pathLst>
              <a:path w="2083740" h="1869052">
                <a:moveTo>
                  <a:pt x="0" y="0"/>
                </a:moveTo>
                <a:lnTo>
                  <a:pt x="2083740" y="0"/>
                </a:lnTo>
                <a:lnTo>
                  <a:pt x="2083740" y="1869052"/>
                </a:lnTo>
                <a:lnTo>
                  <a:pt x="0" y="186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0459" y="1818963"/>
            <a:ext cx="8265816" cy="5390749"/>
          </a:xfrm>
          <a:custGeom>
            <a:avLst/>
            <a:gdLst/>
            <a:ahLst/>
            <a:cxnLst/>
            <a:rect l="l" t="t" r="r" b="b"/>
            <a:pathLst>
              <a:path w="8265816" h="5390749">
                <a:moveTo>
                  <a:pt x="0" y="0"/>
                </a:moveTo>
                <a:lnTo>
                  <a:pt x="8265816" y="0"/>
                </a:lnTo>
                <a:lnTo>
                  <a:pt x="8265816" y="5390749"/>
                </a:lnTo>
                <a:lnTo>
                  <a:pt x="0" y="5390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04214">
            <a:off x="7039245" y="8250484"/>
            <a:ext cx="2083740" cy="1869052"/>
          </a:xfrm>
          <a:custGeom>
            <a:avLst/>
            <a:gdLst/>
            <a:ahLst/>
            <a:cxnLst/>
            <a:rect l="l" t="t" r="r" b="b"/>
            <a:pathLst>
              <a:path w="2083740" h="1869052">
                <a:moveTo>
                  <a:pt x="0" y="0"/>
                </a:moveTo>
                <a:lnTo>
                  <a:pt x="2083740" y="0"/>
                </a:lnTo>
                <a:lnTo>
                  <a:pt x="2083740" y="1869051"/>
                </a:lnTo>
                <a:lnTo>
                  <a:pt x="0" y="186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66461" y="4871974"/>
            <a:ext cx="7811795" cy="4995576"/>
          </a:xfrm>
          <a:custGeom>
            <a:avLst/>
            <a:gdLst/>
            <a:ahLst/>
            <a:cxnLst/>
            <a:rect l="l" t="t" r="r" b="b"/>
            <a:pathLst>
              <a:path w="7811795" h="4995576">
                <a:moveTo>
                  <a:pt x="0" y="0"/>
                </a:moveTo>
                <a:lnTo>
                  <a:pt x="7811796" y="0"/>
                </a:lnTo>
                <a:lnTo>
                  <a:pt x="7811796" y="4995576"/>
                </a:lnTo>
                <a:lnTo>
                  <a:pt x="0" y="4995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056873" y="1114014"/>
            <a:ext cx="6308285" cy="3538429"/>
            <a:chOff x="0" y="0"/>
            <a:chExt cx="1449054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9054" cy="812800"/>
            </a:xfrm>
            <a:custGeom>
              <a:avLst/>
              <a:gdLst/>
              <a:ahLst/>
              <a:cxnLst/>
              <a:rect l="l" t="t" r="r" b="b"/>
              <a:pathLst>
                <a:path w="1449054" h="812800">
                  <a:moveTo>
                    <a:pt x="724527" y="0"/>
                  </a:moveTo>
                  <a:cubicBezTo>
                    <a:pt x="324382" y="0"/>
                    <a:pt x="0" y="181951"/>
                    <a:pt x="0" y="406400"/>
                  </a:cubicBezTo>
                  <a:cubicBezTo>
                    <a:pt x="0" y="630849"/>
                    <a:pt x="324382" y="812800"/>
                    <a:pt x="724527" y="812800"/>
                  </a:cubicBezTo>
                  <a:cubicBezTo>
                    <a:pt x="1124672" y="812800"/>
                    <a:pt x="1449054" y="630849"/>
                    <a:pt x="1449054" y="406400"/>
                  </a:cubicBezTo>
                  <a:cubicBezTo>
                    <a:pt x="1449054" y="181951"/>
                    <a:pt x="1124672" y="0"/>
                    <a:pt x="724527" y="0"/>
                  </a:cubicBezTo>
                  <a:close/>
                </a:path>
              </a:pathLst>
            </a:custGeom>
            <a:solidFill>
              <a:srgbClr val="FFF1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849" y="19050"/>
              <a:ext cx="117735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95657" y="1780863"/>
            <a:ext cx="5630718" cy="223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Lowest risk:</a:t>
            </a:r>
          </a:p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4 stocks: X (15%), CLX (19%), JNJ (29%), META (38%)</a:t>
            </a:r>
          </a:p>
          <a:p>
            <a:pPr algn="ctr">
              <a:lnSpc>
                <a:spcPts val="2219"/>
              </a:lnSpc>
            </a:pPr>
            <a:endParaRPr lang="en-US" sz="1585">
              <a:solidFill>
                <a:srgbClr val="545454"/>
              </a:solidFill>
              <a:latin typeface="Solway Bold"/>
            </a:endParaRPr>
          </a:p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Highest risk:</a:t>
            </a:r>
          </a:p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1 stock: META (100%)</a:t>
            </a:r>
          </a:p>
          <a:p>
            <a:pPr algn="ctr">
              <a:lnSpc>
                <a:spcPts val="2219"/>
              </a:lnSpc>
            </a:pPr>
            <a:endParaRPr lang="en-US" sz="1585">
              <a:solidFill>
                <a:srgbClr val="545454"/>
              </a:solidFill>
              <a:latin typeface="Solway Bold"/>
            </a:endParaRPr>
          </a:p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Medium risk:</a:t>
            </a:r>
          </a:p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545454"/>
                </a:solidFill>
                <a:latin typeface="Solway Bold"/>
              </a:rPr>
              <a:t>3 stocks: X (5%), CLX (20%), META (75%)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0459" y="7209712"/>
            <a:ext cx="6312336" cy="3950595"/>
            <a:chOff x="0" y="0"/>
            <a:chExt cx="1174899" cy="7353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4899" cy="735314"/>
            </a:xfrm>
            <a:custGeom>
              <a:avLst/>
              <a:gdLst/>
              <a:ahLst/>
              <a:cxnLst/>
              <a:rect l="l" t="t" r="r" b="b"/>
              <a:pathLst>
                <a:path w="1174899" h="735314">
                  <a:moveTo>
                    <a:pt x="587450" y="0"/>
                  </a:moveTo>
                  <a:cubicBezTo>
                    <a:pt x="263010" y="0"/>
                    <a:pt x="0" y="164606"/>
                    <a:pt x="0" y="367657"/>
                  </a:cubicBezTo>
                  <a:cubicBezTo>
                    <a:pt x="0" y="570709"/>
                    <a:pt x="263010" y="735314"/>
                    <a:pt x="587450" y="735314"/>
                  </a:cubicBezTo>
                  <a:cubicBezTo>
                    <a:pt x="911889" y="735314"/>
                    <a:pt x="1174899" y="570709"/>
                    <a:pt x="1174899" y="367657"/>
                  </a:cubicBezTo>
                  <a:cubicBezTo>
                    <a:pt x="1174899" y="164606"/>
                    <a:pt x="911889" y="0"/>
                    <a:pt x="587450" y="0"/>
                  </a:cubicBezTo>
                  <a:close/>
                </a:path>
              </a:pathLst>
            </a:custGeom>
            <a:solidFill>
              <a:srgbClr val="F4C6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47" y="11786"/>
              <a:ext cx="954606" cy="65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936742"/>
            <a:ext cx="5072650" cy="221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572" lvl="1" indent="-228286" algn="ctr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545454"/>
                </a:solidFill>
                <a:latin typeface="Solway Bold"/>
              </a:rPr>
              <a:t>Saturation point at 0.11% risk.</a:t>
            </a:r>
          </a:p>
          <a:p>
            <a:pPr marL="456572" lvl="1" indent="-228286" algn="ctr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545454"/>
                </a:solidFill>
                <a:latin typeface="Solway Bold"/>
              </a:rPr>
              <a:t>‘Optimal’ risk of 0.11% gives return of 0.325%.</a:t>
            </a:r>
          </a:p>
          <a:p>
            <a:pPr marL="456572" lvl="1" indent="-228286" algn="ctr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545454"/>
                </a:solidFill>
                <a:latin typeface="Solway Bold"/>
              </a:rPr>
              <a:t>‘Optimal’ not ideal (diversification)</a:t>
            </a:r>
          </a:p>
          <a:p>
            <a:pPr algn="ctr">
              <a:lnSpc>
                <a:spcPts val="2960"/>
              </a:lnSpc>
              <a:spcBef>
                <a:spcPct val="0"/>
              </a:spcBef>
            </a:pPr>
            <a:endParaRPr lang="en-US" sz="2114">
              <a:solidFill>
                <a:srgbClr val="545454"/>
              </a:solidFill>
              <a:latin typeface="Solw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12278" y="-171450"/>
            <a:ext cx="98564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layfair Display Bold"/>
              </a:rPr>
              <a:t>MODEL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34750" y="9718179"/>
            <a:ext cx="34421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820" y="1605037"/>
            <a:ext cx="17819134" cy="12362024"/>
          </a:xfrm>
          <a:custGeom>
            <a:avLst/>
            <a:gdLst/>
            <a:ahLst/>
            <a:cxnLst/>
            <a:rect l="l" t="t" r="r" b="b"/>
            <a:pathLst>
              <a:path w="17819134" h="12362024">
                <a:moveTo>
                  <a:pt x="0" y="0"/>
                </a:moveTo>
                <a:lnTo>
                  <a:pt x="17819134" y="0"/>
                </a:lnTo>
                <a:lnTo>
                  <a:pt x="17819134" y="12362024"/>
                </a:lnTo>
                <a:lnTo>
                  <a:pt x="0" y="1236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022098">
            <a:off x="8186864" y="2642194"/>
            <a:ext cx="2817705" cy="2527396"/>
          </a:xfrm>
          <a:custGeom>
            <a:avLst/>
            <a:gdLst/>
            <a:ahLst/>
            <a:cxnLst/>
            <a:rect l="l" t="t" r="r" b="b"/>
            <a:pathLst>
              <a:path w="2817705" h="2527396">
                <a:moveTo>
                  <a:pt x="0" y="0"/>
                </a:moveTo>
                <a:lnTo>
                  <a:pt x="2817705" y="0"/>
                </a:lnTo>
                <a:lnTo>
                  <a:pt x="2817705" y="2527395"/>
                </a:lnTo>
                <a:lnTo>
                  <a:pt x="0" y="2527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6748571"/>
            <a:ext cx="6308285" cy="3538429"/>
            <a:chOff x="0" y="0"/>
            <a:chExt cx="144905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9054" cy="812800"/>
            </a:xfrm>
            <a:custGeom>
              <a:avLst/>
              <a:gdLst/>
              <a:ahLst/>
              <a:cxnLst/>
              <a:rect l="l" t="t" r="r" b="b"/>
              <a:pathLst>
                <a:path w="1449054" h="812800">
                  <a:moveTo>
                    <a:pt x="724527" y="0"/>
                  </a:moveTo>
                  <a:cubicBezTo>
                    <a:pt x="324382" y="0"/>
                    <a:pt x="0" y="181951"/>
                    <a:pt x="0" y="406400"/>
                  </a:cubicBezTo>
                  <a:cubicBezTo>
                    <a:pt x="0" y="630849"/>
                    <a:pt x="324382" y="812800"/>
                    <a:pt x="724527" y="812800"/>
                  </a:cubicBezTo>
                  <a:cubicBezTo>
                    <a:pt x="1124672" y="812800"/>
                    <a:pt x="1449054" y="630849"/>
                    <a:pt x="1449054" y="406400"/>
                  </a:cubicBezTo>
                  <a:cubicBezTo>
                    <a:pt x="1449054" y="181951"/>
                    <a:pt x="1124672" y="0"/>
                    <a:pt x="724527" y="0"/>
                  </a:cubicBezTo>
                  <a:close/>
                </a:path>
              </a:pathLst>
            </a:custGeom>
            <a:solidFill>
              <a:srgbClr val="FFF1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849" y="19050"/>
              <a:ext cx="117735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17818" y="2115644"/>
            <a:ext cx="7371322" cy="4807384"/>
          </a:xfrm>
          <a:custGeom>
            <a:avLst/>
            <a:gdLst/>
            <a:ahLst/>
            <a:cxnLst/>
            <a:rect l="l" t="t" r="r" b="b"/>
            <a:pathLst>
              <a:path w="7371322" h="4807384">
                <a:moveTo>
                  <a:pt x="0" y="0"/>
                </a:moveTo>
                <a:lnTo>
                  <a:pt x="7371321" y="0"/>
                </a:lnTo>
                <a:lnTo>
                  <a:pt x="7371321" y="4807384"/>
                </a:lnTo>
                <a:lnTo>
                  <a:pt x="0" y="480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21904" y="5146566"/>
            <a:ext cx="8310513" cy="5278966"/>
          </a:xfrm>
          <a:custGeom>
            <a:avLst/>
            <a:gdLst/>
            <a:ahLst/>
            <a:cxnLst/>
            <a:rect l="l" t="t" r="r" b="b"/>
            <a:pathLst>
              <a:path w="8310513" h="5278966">
                <a:moveTo>
                  <a:pt x="0" y="0"/>
                </a:moveTo>
                <a:lnTo>
                  <a:pt x="8310513" y="0"/>
                </a:lnTo>
                <a:lnTo>
                  <a:pt x="8310513" y="5278966"/>
                </a:lnTo>
                <a:lnTo>
                  <a:pt x="0" y="527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946964" y="1192905"/>
            <a:ext cx="6312336" cy="3950595"/>
            <a:chOff x="0" y="0"/>
            <a:chExt cx="1174899" cy="7353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4899" cy="735314"/>
            </a:xfrm>
            <a:custGeom>
              <a:avLst/>
              <a:gdLst/>
              <a:ahLst/>
              <a:cxnLst/>
              <a:rect l="l" t="t" r="r" b="b"/>
              <a:pathLst>
                <a:path w="1174899" h="735314">
                  <a:moveTo>
                    <a:pt x="587450" y="0"/>
                  </a:moveTo>
                  <a:cubicBezTo>
                    <a:pt x="263010" y="0"/>
                    <a:pt x="0" y="164606"/>
                    <a:pt x="0" y="367657"/>
                  </a:cubicBezTo>
                  <a:cubicBezTo>
                    <a:pt x="0" y="570709"/>
                    <a:pt x="263010" y="735314"/>
                    <a:pt x="587450" y="735314"/>
                  </a:cubicBezTo>
                  <a:cubicBezTo>
                    <a:pt x="911889" y="735314"/>
                    <a:pt x="1174899" y="570709"/>
                    <a:pt x="1174899" y="367657"/>
                  </a:cubicBezTo>
                  <a:cubicBezTo>
                    <a:pt x="1174899" y="164606"/>
                    <a:pt x="911889" y="0"/>
                    <a:pt x="587450" y="0"/>
                  </a:cubicBezTo>
                  <a:close/>
                </a:path>
              </a:pathLst>
            </a:custGeom>
            <a:solidFill>
              <a:srgbClr val="F4C6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0147" y="11786"/>
              <a:ext cx="954606" cy="65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2541032">
            <a:off x="6443343" y="7795445"/>
            <a:ext cx="2690549" cy="2413340"/>
          </a:xfrm>
          <a:custGeom>
            <a:avLst/>
            <a:gdLst/>
            <a:ahLst/>
            <a:cxnLst/>
            <a:rect l="l" t="t" r="r" b="b"/>
            <a:pathLst>
              <a:path w="2690549" h="2413340">
                <a:moveTo>
                  <a:pt x="0" y="0"/>
                </a:moveTo>
                <a:lnTo>
                  <a:pt x="2690549" y="0"/>
                </a:lnTo>
                <a:lnTo>
                  <a:pt x="2690549" y="2413341"/>
                </a:lnTo>
                <a:lnTo>
                  <a:pt x="0" y="241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609560" y="-85725"/>
            <a:ext cx="12949654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87F9A"/>
                </a:solidFill>
                <a:latin typeface="Playfair Display Bold"/>
              </a:rPr>
              <a:t>SENSITIVITY ANALYSIS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87F9A"/>
                </a:solidFill>
                <a:latin typeface="Playfair Display Bold"/>
              </a:rPr>
              <a:t>(Model without META)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9088" y="1805497"/>
            <a:ext cx="6188087" cy="268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Lowest risk:</a:t>
            </a:r>
          </a:p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2 stocks: X (50%), MCHP (50%)</a:t>
            </a:r>
          </a:p>
          <a:p>
            <a:pPr algn="ctr">
              <a:lnSpc>
                <a:spcPts val="2671"/>
              </a:lnSpc>
            </a:pPr>
            <a:endParaRPr lang="en-US" sz="1908">
              <a:solidFill>
                <a:srgbClr val="545454"/>
              </a:solidFill>
              <a:latin typeface="Solway Bold"/>
            </a:endParaRPr>
          </a:p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Highest risk:</a:t>
            </a:r>
          </a:p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1 stock: X (100%)</a:t>
            </a:r>
          </a:p>
          <a:p>
            <a:pPr algn="ctr">
              <a:lnSpc>
                <a:spcPts val="2671"/>
              </a:lnSpc>
            </a:pPr>
            <a:endParaRPr lang="en-US" sz="1908">
              <a:solidFill>
                <a:srgbClr val="545454"/>
              </a:solidFill>
              <a:latin typeface="Solway Bold"/>
            </a:endParaRPr>
          </a:p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Medium risk:</a:t>
            </a:r>
          </a:p>
          <a:p>
            <a:pPr algn="ctr">
              <a:lnSpc>
                <a:spcPts val="2671"/>
              </a:lnSpc>
            </a:pPr>
            <a:r>
              <a:rPr lang="en-US" sz="1908">
                <a:solidFill>
                  <a:srgbClr val="545454"/>
                </a:solidFill>
                <a:latin typeface="Solway Bold"/>
              </a:rPr>
              <a:t>2 stocks: X (80%), MCHP(20%)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7818" y="7558488"/>
            <a:ext cx="5072650" cy="213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4">
                <a:solidFill>
                  <a:srgbClr val="545454"/>
                </a:solidFill>
                <a:latin typeface="Solway Bold"/>
              </a:rPr>
              <a:t>Saturation point at 0.135% risk.</a:t>
            </a:r>
          </a:p>
          <a:p>
            <a:pPr algn="ctr">
              <a:lnSpc>
                <a:spcPts val="3380"/>
              </a:lnSpc>
            </a:pPr>
            <a:r>
              <a:rPr lang="en-US" sz="2414">
                <a:solidFill>
                  <a:srgbClr val="545454"/>
                </a:solidFill>
                <a:latin typeface="Solway Bold"/>
              </a:rPr>
              <a:t>‘Optimal’ risk of 0.135% gives return of 0.185%.</a:t>
            </a:r>
          </a:p>
          <a:p>
            <a:pPr algn="ctr">
              <a:lnSpc>
                <a:spcPts val="3380"/>
              </a:lnSpc>
            </a:pPr>
            <a:r>
              <a:rPr lang="en-US" sz="2414">
                <a:solidFill>
                  <a:srgbClr val="545454"/>
                </a:solidFill>
                <a:latin typeface="Solway Bold"/>
              </a:rPr>
              <a:t>Half the return for more risk.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endParaRPr lang="en-US" sz="2414">
              <a:solidFill>
                <a:srgbClr val="545454"/>
              </a:solidFill>
              <a:latin typeface="Sol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29452" y="9718179"/>
            <a:ext cx="35480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2422" y="465461"/>
            <a:ext cx="16957458" cy="9560385"/>
            <a:chOff x="0" y="0"/>
            <a:chExt cx="4466162" cy="2517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162" cy="2517961"/>
            </a:xfrm>
            <a:custGeom>
              <a:avLst/>
              <a:gdLst/>
              <a:ahLst/>
              <a:cxnLst/>
              <a:rect l="l" t="t" r="r" b="b"/>
              <a:pathLst>
                <a:path w="4466162" h="2517961">
                  <a:moveTo>
                    <a:pt x="23284" y="0"/>
                  </a:moveTo>
                  <a:lnTo>
                    <a:pt x="4442878" y="0"/>
                  </a:lnTo>
                  <a:cubicBezTo>
                    <a:pt x="4455737" y="0"/>
                    <a:pt x="4466162" y="10425"/>
                    <a:pt x="4466162" y="23284"/>
                  </a:cubicBezTo>
                  <a:lnTo>
                    <a:pt x="4466162" y="2494677"/>
                  </a:lnTo>
                  <a:cubicBezTo>
                    <a:pt x="4466162" y="2500853"/>
                    <a:pt x="4463709" y="2506775"/>
                    <a:pt x="4459342" y="2511142"/>
                  </a:cubicBezTo>
                  <a:cubicBezTo>
                    <a:pt x="4454976" y="2515508"/>
                    <a:pt x="4449053" y="2517961"/>
                    <a:pt x="4442878" y="2517961"/>
                  </a:cubicBezTo>
                  <a:lnTo>
                    <a:pt x="23284" y="2517961"/>
                  </a:lnTo>
                  <a:cubicBezTo>
                    <a:pt x="10425" y="2517961"/>
                    <a:pt x="0" y="2507537"/>
                    <a:pt x="0" y="2494677"/>
                  </a:cubicBezTo>
                  <a:lnTo>
                    <a:pt x="0" y="23284"/>
                  </a:lnTo>
                  <a:cubicBezTo>
                    <a:pt x="0" y="10425"/>
                    <a:pt x="10425" y="0"/>
                    <a:pt x="2328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66162" cy="2575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5097" y="2460134"/>
            <a:ext cx="2410287" cy="2410287"/>
          </a:xfrm>
          <a:custGeom>
            <a:avLst/>
            <a:gdLst/>
            <a:ahLst/>
            <a:cxnLst/>
            <a:rect l="l" t="t" r="r" b="b"/>
            <a:pathLst>
              <a:path w="2410287" h="2410287">
                <a:moveTo>
                  <a:pt x="0" y="0"/>
                </a:moveTo>
                <a:lnTo>
                  <a:pt x="2410287" y="0"/>
                </a:lnTo>
                <a:lnTo>
                  <a:pt x="2410287" y="2410287"/>
                </a:lnTo>
                <a:lnTo>
                  <a:pt x="0" y="241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3586" y="5063904"/>
            <a:ext cx="3833309" cy="174241"/>
          </a:xfrm>
          <a:custGeom>
            <a:avLst/>
            <a:gdLst/>
            <a:ahLst/>
            <a:cxnLst/>
            <a:rect l="l" t="t" r="r" b="b"/>
            <a:pathLst>
              <a:path w="3833309" h="174241">
                <a:moveTo>
                  <a:pt x="0" y="0"/>
                </a:moveTo>
                <a:lnTo>
                  <a:pt x="3833309" y="0"/>
                </a:lnTo>
                <a:lnTo>
                  <a:pt x="3833309" y="174242"/>
                </a:lnTo>
                <a:lnTo>
                  <a:pt x="0" y="174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46219" y="2577249"/>
            <a:ext cx="2296155" cy="2296155"/>
          </a:xfrm>
          <a:custGeom>
            <a:avLst/>
            <a:gdLst/>
            <a:ahLst/>
            <a:cxnLst/>
            <a:rect l="l" t="t" r="r" b="b"/>
            <a:pathLst>
              <a:path w="2296155" h="2296155">
                <a:moveTo>
                  <a:pt x="0" y="0"/>
                </a:moveTo>
                <a:lnTo>
                  <a:pt x="2296155" y="0"/>
                </a:lnTo>
                <a:lnTo>
                  <a:pt x="2296155" y="2296155"/>
                </a:lnTo>
                <a:lnTo>
                  <a:pt x="0" y="229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61146" y="5063904"/>
            <a:ext cx="3833309" cy="174241"/>
          </a:xfrm>
          <a:custGeom>
            <a:avLst/>
            <a:gdLst/>
            <a:ahLst/>
            <a:cxnLst/>
            <a:rect l="l" t="t" r="r" b="b"/>
            <a:pathLst>
              <a:path w="3833309" h="174241">
                <a:moveTo>
                  <a:pt x="0" y="0"/>
                </a:moveTo>
                <a:lnTo>
                  <a:pt x="3833309" y="0"/>
                </a:lnTo>
                <a:lnTo>
                  <a:pt x="3833309" y="174242"/>
                </a:lnTo>
                <a:lnTo>
                  <a:pt x="0" y="174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51940" y="2577249"/>
            <a:ext cx="2715600" cy="2374916"/>
          </a:xfrm>
          <a:custGeom>
            <a:avLst/>
            <a:gdLst/>
            <a:ahLst/>
            <a:cxnLst/>
            <a:rect l="l" t="t" r="r" b="b"/>
            <a:pathLst>
              <a:path w="2715600" h="2374916">
                <a:moveTo>
                  <a:pt x="0" y="0"/>
                </a:moveTo>
                <a:lnTo>
                  <a:pt x="2715600" y="0"/>
                </a:lnTo>
                <a:lnTo>
                  <a:pt x="2715600" y="2374916"/>
                </a:lnTo>
                <a:lnTo>
                  <a:pt x="0" y="23749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25549" y="5063904"/>
            <a:ext cx="3833309" cy="174241"/>
          </a:xfrm>
          <a:custGeom>
            <a:avLst/>
            <a:gdLst/>
            <a:ahLst/>
            <a:cxnLst/>
            <a:rect l="l" t="t" r="r" b="b"/>
            <a:pathLst>
              <a:path w="3833309" h="174241">
                <a:moveTo>
                  <a:pt x="0" y="0"/>
                </a:moveTo>
                <a:lnTo>
                  <a:pt x="3833309" y="0"/>
                </a:lnTo>
                <a:lnTo>
                  <a:pt x="3833309" y="174242"/>
                </a:lnTo>
                <a:lnTo>
                  <a:pt x="0" y="174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719387" y="2272629"/>
            <a:ext cx="2147678" cy="2492031"/>
          </a:xfrm>
          <a:custGeom>
            <a:avLst/>
            <a:gdLst/>
            <a:ahLst/>
            <a:cxnLst/>
            <a:rect l="l" t="t" r="r" b="b"/>
            <a:pathLst>
              <a:path w="2147678" h="2492031">
                <a:moveTo>
                  <a:pt x="0" y="0"/>
                </a:moveTo>
                <a:lnTo>
                  <a:pt x="2147678" y="0"/>
                </a:lnTo>
                <a:lnTo>
                  <a:pt x="2147678" y="2492032"/>
                </a:lnTo>
                <a:lnTo>
                  <a:pt x="0" y="2492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76571" y="5012311"/>
            <a:ext cx="3833309" cy="174241"/>
          </a:xfrm>
          <a:custGeom>
            <a:avLst/>
            <a:gdLst/>
            <a:ahLst/>
            <a:cxnLst/>
            <a:rect l="l" t="t" r="r" b="b"/>
            <a:pathLst>
              <a:path w="3833309" h="174241">
                <a:moveTo>
                  <a:pt x="0" y="0"/>
                </a:moveTo>
                <a:lnTo>
                  <a:pt x="3833309" y="0"/>
                </a:lnTo>
                <a:lnTo>
                  <a:pt x="3833309" y="174241"/>
                </a:lnTo>
                <a:lnTo>
                  <a:pt x="0" y="174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7174" y="8006160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825549" y="7947629"/>
            <a:ext cx="7315200" cy="1529542"/>
          </a:xfrm>
          <a:custGeom>
            <a:avLst/>
            <a:gdLst/>
            <a:ahLst/>
            <a:cxnLst/>
            <a:rect l="l" t="t" r="r" b="b"/>
            <a:pathLst>
              <a:path w="7315200" h="1529542">
                <a:moveTo>
                  <a:pt x="0" y="0"/>
                </a:moveTo>
                <a:lnTo>
                  <a:pt x="7315200" y="0"/>
                </a:lnTo>
                <a:lnTo>
                  <a:pt x="7315200" y="1529542"/>
                </a:lnTo>
                <a:lnTo>
                  <a:pt x="0" y="15295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082603" y="583996"/>
            <a:ext cx="6297096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587F9A"/>
                </a:solidFill>
                <a:latin typeface="Playfair Display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374479"/>
            <a:ext cx="3123081" cy="141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Prata"/>
              </a:rPr>
              <a:t>Improbable for  high return with 10 stocks.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97163" y="5374479"/>
            <a:ext cx="3306977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rata"/>
              </a:rPr>
              <a:t>Cannot recreate return we wanted with same stocks as senator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5473" y="7823804"/>
            <a:ext cx="1524047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M Serif Display"/>
              </a:rPr>
              <a:t>CORRELATION ≠  CAUSATION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51940" y="5374479"/>
            <a:ext cx="2957417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rata"/>
              </a:rPr>
              <a:t>Highly unlikely senator could generate 13%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51086" y="5377052"/>
            <a:ext cx="3083085" cy="185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2671">
                <a:solidFill>
                  <a:srgbClr val="000000"/>
                </a:solidFill>
                <a:latin typeface="Prata"/>
              </a:rPr>
              <a:t>0.068% risk - 0.27% return, where we would still have 3 stocks.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824451" y="9718179"/>
            <a:ext cx="36480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34472" y="0"/>
            <a:ext cx="21156945" cy="3269710"/>
          </a:xfrm>
          <a:custGeom>
            <a:avLst/>
            <a:gdLst/>
            <a:ahLst/>
            <a:cxnLst/>
            <a:rect l="l" t="t" r="r" b="b"/>
            <a:pathLst>
              <a:path w="21156945" h="3269710">
                <a:moveTo>
                  <a:pt x="0" y="0"/>
                </a:moveTo>
                <a:lnTo>
                  <a:pt x="21156944" y="0"/>
                </a:lnTo>
                <a:lnTo>
                  <a:pt x="21156944" y="3269710"/>
                </a:lnTo>
                <a:lnTo>
                  <a:pt x="0" y="326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26534" y="1028700"/>
            <a:ext cx="6361466" cy="8746629"/>
          </a:xfrm>
          <a:custGeom>
            <a:avLst/>
            <a:gdLst/>
            <a:ahLst/>
            <a:cxnLst/>
            <a:rect l="l" t="t" r="r" b="b"/>
            <a:pathLst>
              <a:path w="6361466" h="8746629">
                <a:moveTo>
                  <a:pt x="0" y="0"/>
                </a:moveTo>
                <a:lnTo>
                  <a:pt x="6361466" y="0"/>
                </a:lnTo>
                <a:lnTo>
                  <a:pt x="6361466" y="8746629"/>
                </a:lnTo>
                <a:lnTo>
                  <a:pt x="0" y="8746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25" r="-8890" b="-82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08363" y="-2323122"/>
            <a:ext cx="5108668" cy="4114800"/>
          </a:xfrm>
          <a:custGeom>
            <a:avLst/>
            <a:gdLst/>
            <a:ahLst/>
            <a:cxnLst/>
            <a:rect l="l" t="t" r="r" b="b"/>
            <a:pathLst>
              <a:path w="5108668" h="4114800">
                <a:moveTo>
                  <a:pt x="0" y="0"/>
                </a:moveTo>
                <a:lnTo>
                  <a:pt x="5108668" y="0"/>
                </a:lnTo>
                <a:lnTo>
                  <a:pt x="5108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821864"/>
            <a:ext cx="10256587" cy="457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Alabama Senator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69 years old, 2 Years Senator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Football coach turned Senator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TOP 5 traders (1049 trades)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TOP 3 value investors (~$30 Million)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14110F"/>
                </a:solidFill>
                <a:latin typeface="Prata"/>
              </a:rPr>
              <a:t>13% Return on Investment</a:t>
            </a:r>
          </a:p>
          <a:p>
            <a:pPr algn="just">
              <a:lnSpc>
                <a:spcPts val="5180"/>
              </a:lnSpc>
            </a:pPr>
            <a:endParaRPr lang="en-US" sz="3700">
              <a:solidFill>
                <a:srgbClr val="14110F"/>
              </a:solidFill>
              <a:latin typeface="Prat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72469" y="5813223"/>
            <a:ext cx="5344937" cy="5999419"/>
          </a:xfrm>
          <a:custGeom>
            <a:avLst/>
            <a:gdLst/>
            <a:ahLst/>
            <a:cxnLst/>
            <a:rect l="l" t="t" r="r" b="b"/>
            <a:pathLst>
              <a:path w="5344937" h="5999419">
                <a:moveTo>
                  <a:pt x="0" y="0"/>
                </a:moveTo>
                <a:lnTo>
                  <a:pt x="5344938" y="0"/>
                </a:lnTo>
                <a:lnTo>
                  <a:pt x="5344938" y="5999420"/>
                </a:lnTo>
                <a:lnTo>
                  <a:pt x="0" y="5999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89222" y="588944"/>
            <a:ext cx="9333222" cy="21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9322" spc="-186">
                <a:solidFill>
                  <a:srgbClr val="FFFFFF"/>
                </a:solidFill>
                <a:latin typeface="Playfair Display Bold"/>
              </a:rPr>
              <a:t>Tommy Tuberville</a:t>
            </a:r>
            <a:r>
              <a:rPr lang="en-US" sz="9322" spc="-186">
                <a:solidFill>
                  <a:srgbClr val="FFFFFF"/>
                </a:solidFill>
                <a:latin typeface="Playfair Display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3213" y="9718179"/>
            <a:ext cx="16728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0885" y="7873373"/>
            <a:ext cx="9212064" cy="131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000" dirty="0">
                <a:solidFill>
                  <a:srgbClr val="902530"/>
                </a:solidFill>
                <a:latin typeface="Playfair Display Bold"/>
              </a:rPr>
              <a:t>VOLUME &amp; VALUE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2257" y="-554908"/>
            <a:ext cx="21156945" cy="3269710"/>
          </a:xfrm>
          <a:custGeom>
            <a:avLst/>
            <a:gdLst/>
            <a:ahLst/>
            <a:cxnLst/>
            <a:rect l="l" t="t" r="r" b="b"/>
            <a:pathLst>
              <a:path w="21156945" h="3269710">
                <a:moveTo>
                  <a:pt x="0" y="0"/>
                </a:moveTo>
                <a:lnTo>
                  <a:pt x="21156945" y="0"/>
                </a:lnTo>
                <a:lnTo>
                  <a:pt x="21156945" y="3269710"/>
                </a:lnTo>
                <a:lnTo>
                  <a:pt x="0" y="326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68749" y="511758"/>
            <a:ext cx="99533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layfair Display Bold"/>
              </a:rPr>
              <a:t>CHOSEN STOCKS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156605" cy="4156605"/>
          </a:xfrm>
          <a:custGeom>
            <a:avLst/>
            <a:gdLst/>
            <a:ahLst/>
            <a:cxnLst/>
            <a:rect l="l" t="t" r="r" b="b"/>
            <a:pathLst>
              <a:path w="4156605" h="4156605">
                <a:moveTo>
                  <a:pt x="0" y="0"/>
                </a:moveTo>
                <a:lnTo>
                  <a:pt x="4156605" y="0"/>
                </a:lnTo>
                <a:lnTo>
                  <a:pt x="4156605" y="4156605"/>
                </a:lnTo>
                <a:lnTo>
                  <a:pt x="0" y="4156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44261" y="-1589801"/>
            <a:ext cx="4462508" cy="3302256"/>
          </a:xfrm>
          <a:custGeom>
            <a:avLst/>
            <a:gdLst/>
            <a:ahLst/>
            <a:cxnLst/>
            <a:rect l="l" t="t" r="r" b="b"/>
            <a:pathLst>
              <a:path w="4462508" h="3302256">
                <a:moveTo>
                  <a:pt x="0" y="0"/>
                </a:moveTo>
                <a:lnTo>
                  <a:pt x="4462508" y="0"/>
                </a:lnTo>
                <a:lnTo>
                  <a:pt x="4462508" y="3302255"/>
                </a:lnTo>
                <a:lnTo>
                  <a:pt x="0" y="330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1373" y="4603338"/>
            <a:ext cx="3714579" cy="1080323"/>
          </a:xfrm>
          <a:custGeom>
            <a:avLst/>
            <a:gdLst/>
            <a:ahLst/>
            <a:cxnLst/>
            <a:rect l="l" t="t" r="r" b="b"/>
            <a:pathLst>
              <a:path w="3714579" h="1080323">
                <a:moveTo>
                  <a:pt x="0" y="0"/>
                </a:moveTo>
                <a:lnTo>
                  <a:pt x="3714578" y="0"/>
                </a:lnTo>
                <a:lnTo>
                  <a:pt x="3714578" y="1080324"/>
                </a:lnTo>
                <a:lnTo>
                  <a:pt x="0" y="108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694391" y="2898154"/>
            <a:ext cx="3402522" cy="1913918"/>
          </a:xfrm>
          <a:custGeom>
            <a:avLst/>
            <a:gdLst/>
            <a:ahLst/>
            <a:cxnLst/>
            <a:rect l="l" t="t" r="r" b="b"/>
            <a:pathLst>
              <a:path w="3402522" h="1913918">
                <a:moveTo>
                  <a:pt x="0" y="0"/>
                </a:moveTo>
                <a:lnTo>
                  <a:pt x="3402522" y="0"/>
                </a:lnTo>
                <a:lnTo>
                  <a:pt x="3402522" y="1913919"/>
                </a:lnTo>
                <a:lnTo>
                  <a:pt x="0" y="1913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1373" y="6963691"/>
            <a:ext cx="2668540" cy="2668540"/>
          </a:xfrm>
          <a:custGeom>
            <a:avLst/>
            <a:gdLst/>
            <a:ahLst/>
            <a:cxnLst/>
            <a:rect l="l" t="t" r="r" b="b"/>
            <a:pathLst>
              <a:path w="2668540" h="2668540">
                <a:moveTo>
                  <a:pt x="0" y="0"/>
                </a:moveTo>
                <a:lnTo>
                  <a:pt x="2668540" y="0"/>
                </a:lnTo>
                <a:lnTo>
                  <a:pt x="2668540" y="2668540"/>
                </a:lnTo>
                <a:lnTo>
                  <a:pt x="0" y="26685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256130" y="8197770"/>
            <a:ext cx="3881841" cy="1434462"/>
          </a:xfrm>
          <a:custGeom>
            <a:avLst/>
            <a:gdLst/>
            <a:ahLst/>
            <a:cxnLst/>
            <a:rect l="l" t="t" r="r" b="b"/>
            <a:pathLst>
              <a:path w="3881841" h="1434462">
                <a:moveTo>
                  <a:pt x="0" y="0"/>
                </a:moveTo>
                <a:lnTo>
                  <a:pt x="3881841" y="0"/>
                </a:lnTo>
                <a:lnTo>
                  <a:pt x="3881841" y="1434461"/>
                </a:lnTo>
                <a:lnTo>
                  <a:pt x="0" y="1434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186114" y="3185199"/>
            <a:ext cx="3587091" cy="2256878"/>
          </a:xfrm>
          <a:custGeom>
            <a:avLst/>
            <a:gdLst/>
            <a:ahLst/>
            <a:cxnLst/>
            <a:rect l="l" t="t" r="r" b="b"/>
            <a:pathLst>
              <a:path w="3587091" h="2256878">
                <a:moveTo>
                  <a:pt x="0" y="0"/>
                </a:moveTo>
                <a:lnTo>
                  <a:pt x="3587091" y="0"/>
                </a:lnTo>
                <a:lnTo>
                  <a:pt x="3587091" y="2256878"/>
                </a:lnTo>
                <a:lnTo>
                  <a:pt x="0" y="2256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71296" y="7395158"/>
            <a:ext cx="3734511" cy="2312285"/>
          </a:xfrm>
          <a:custGeom>
            <a:avLst/>
            <a:gdLst/>
            <a:ahLst/>
            <a:cxnLst/>
            <a:rect l="l" t="t" r="r" b="b"/>
            <a:pathLst>
              <a:path w="3734511" h="2312285">
                <a:moveTo>
                  <a:pt x="0" y="0"/>
                </a:moveTo>
                <a:lnTo>
                  <a:pt x="3734512" y="0"/>
                </a:lnTo>
                <a:lnTo>
                  <a:pt x="3734512" y="2312285"/>
                </a:lnTo>
                <a:lnTo>
                  <a:pt x="0" y="231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75725" y="7823570"/>
            <a:ext cx="2370579" cy="1481612"/>
          </a:xfrm>
          <a:custGeom>
            <a:avLst/>
            <a:gdLst/>
            <a:ahLst/>
            <a:cxnLst/>
            <a:rect l="l" t="t" r="r" b="b"/>
            <a:pathLst>
              <a:path w="2370579" h="1481612">
                <a:moveTo>
                  <a:pt x="0" y="0"/>
                </a:moveTo>
                <a:lnTo>
                  <a:pt x="2370579" y="0"/>
                </a:lnTo>
                <a:lnTo>
                  <a:pt x="2370579" y="1481612"/>
                </a:lnTo>
                <a:lnTo>
                  <a:pt x="0" y="14816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568998" y="3553622"/>
            <a:ext cx="4939109" cy="602983"/>
          </a:xfrm>
          <a:custGeom>
            <a:avLst/>
            <a:gdLst/>
            <a:ahLst/>
            <a:cxnLst/>
            <a:rect l="l" t="t" r="r" b="b"/>
            <a:pathLst>
              <a:path w="4939109" h="602983">
                <a:moveTo>
                  <a:pt x="0" y="0"/>
                </a:moveTo>
                <a:lnTo>
                  <a:pt x="4939109" y="0"/>
                </a:lnTo>
                <a:lnTo>
                  <a:pt x="4939109" y="602983"/>
                </a:lnTo>
                <a:lnTo>
                  <a:pt x="0" y="6029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568998" y="4710184"/>
            <a:ext cx="5003247" cy="2524185"/>
          </a:xfrm>
          <a:custGeom>
            <a:avLst/>
            <a:gdLst/>
            <a:ahLst/>
            <a:cxnLst/>
            <a:rect l="l" t="t" r="r" b="b"/>
            <a:pathLst>
              <a:path w="5003247" h="2524185">
                <a:moveTo>
                  <a:pt x="0" y="0"/>
                </a:moveTo>
                <a:lnTo>
                  <a:pt x="5003247" y="0"/>
                </a:lnTo>
                <a:lnTo>
                  <a:pt x="5003247" y="2524185"/>
                </a:lnTo>
                <a:lnTo>
                  <a:pt x="0" y="2524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49106" b="-49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095853" y="5912475"/>
            <a:ext cx="6297848" cy="1253870"/>
          </a:xfrm>
          <a:custGeom>
            <a:avLst/>
            <a:gdLst/>
            <a:ahLst/>
            <a:cxnLst/>
            <a:rect l="l" t="t" r="r" b="b"/>
            <a:pathLst>
              <a:path w="6297848" h="1253870">
                <a:moveTo>
                  <a:pt x="0" y="0"/>
                </a:moveTo>
                <a:lnTo>
                  <a:pt x="6297847" y="0"/>
                </a:lnTo>
                <a:lnTo>
                  <a:pt x="6297847" y="1253870"/>
                </a:lnTo>
                <a:lnTo>
                  <a:pt x="0" y="12538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918391" y="9718179"/>
            <a:ext cx="17692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091" y="1795741"/>
            <a:ext cx="16329209" cy="9188433"/>
            <a:chOff x="0" y="0"/>
            <a:chExt cx="4300697" cy="2419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0697" cy="2419999"/>
            </a:xfrm>
            <a:custGeom>
              <a:avLst/>
              <a:gdLst/>
              <a:ahLst/>
              <a:cxnLst/>
              <a:rect l="l" t="t" r="r" b="b"/>
              <a:pathLst>
                <a:path w="4300697" h="2419999">
                  <a:moveTo>
                    <a:pt x="24180" y="0"/>
                  </a:moveTo>
                  <a:lnTo>
                    <a:pt x="4276517" y="0"/>
                  </a:lnTo>
                  <a:cubicBezTo>
                    <a:pt x="4289871" y="0"/>
                    <a:pt x="4300697" y="10826"/>
                    <a:pt x="4300697" y="24180"/>
                  </a:cubicBezTo>
                  <a:lnTo>
                    <a:pt x="4300697" y="2395819"/>
                  </a:lnTo>
                  <a:cubicBezTo>
                    <a:pt x="4300697" y="2409173"/>
                    <a:pt x="4289871" y="2419999"/>
                    <a:pt x="4276517" y="2419999"/>
                  </a:cubicBezTo>
                  <a:lnTo>
                    <a:pt x="24180" y="2419999"/>
                  </a:lnTo>
                  <a:cubicBezTo>
                    <a:pt x="10826" y="2419999"/>
                    <a:pt x="0" y="2409173"/>
                    <a:pt x="0" y="2395819"/>
                  </a:cubicBezTo>
                  <a:lnTo>
                    <a:pt x="0" y="24180"/>
                  </a:lnTo>
                  <a:cubicBezTo>
                    <a:pt x="0" y="10826"/>
                    <a:pt x="10826" y="0"/>
                    <a:pt x="2418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00697" cy="2477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72001" y="3517098"/>
            <a:ext cx="4900613" cy="2931160"/>
            <a:chOff x="0" y="0"/>
            <a:chExt cx="6369949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69949" cy="3810000"/>
            </a:xfrm>
            <a:custGeom>
              <a:avLst/>
              <a:gdLst/>
              <a:ahLst/>
              <a:cxnLst/>
              <a:rect l="l" t="t" r="r" b="b"/>
              <a:pathLst>
                <a:path w="6369949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5374" y="0"/>
                    <a:pt x="636995" y="0"/>
                  </a:cubicBezTo>
                  <a:lnTo>
                    <a:pt x="5732954" y="0"/>
                  </a:lnTo>
                  <a:cubicBezTo>
                    <a:pt x="6084575" y="0"/>
                    <a:pt x="6369949" y="284480"/>
                    <a:pt x="6369949" y="635000"/>
                  </a:cubicBezTo>
                  <a:lnTo>
                    <a:pt x="6369949" y="3175000"/>
                  </a:lnTo>
                  <a:cubicBezTo>
                    <a:pt x="6369949" y="3525520"/>
                    <a:pt x="6084575" y="3810000"/>
                    <a:pt x="5732954" y="3810000"/>
                  </a:cubicBezTo>
                  <a:lnTo>
                    <a:pt x="636995" y="3810000"/>
                  </a:lnTo>
                  <a:cubicBezTo>
                    <a:pt x="285374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t="-157" b="-1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960305">
            <a:off x="-907481" y="-2611260"/>
            <a:ext cx="4434983" cy="5963914"/>
          </a:xfrm>
          <a:custGeom>
            <a:avLst/>
            <a:gdLst/>
            <a:ahLst/>
            <a:cxnLst/>
            <a:rect l="l" t="t" r="r" b="b"/>
            <a:pathLst>
              <a:path w="4434983" h="5963914">
                <a:moveTo>
                  <a:pt x="0" y="0"/>
                </a:moveTo>
                <a:lnTo>
                  <a:pt x="4434983" y="0"/>
                </a:lnTo>
                <a:lnTo>
                  <a:pt x="4434983" y="5963913"/>
                </a:lnTo>
                <a:lnTo>
                  <a:pt x="0" y="596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71092" y="6745226"/>
            <a:ext cx="7083548" cy="7083548"/>
          </a:xfrm>
          <a:custGeom>
            <a:avLst/>
            <a:gdLst/>
            <a:ahLst/>
            <a:cxnLst/>
            <a:rect l="l" t="t" r="r" b="b"/>
            <a:pathLst>
              <a:path w="7083548" h="7083548">
                <a:moveTo>
                  <a:pt x="0" y="0"/>
                </a:moveTo>
                <a:lnTo>
                  <a:pt x="7083548" y="0"/>
                </a:lnTo>
                <a:lnTo>
                  <a:pt x="7083548" y="7083548"/>
                </a:lnTo>
                <a:lnTo>
                  <a:pt x="0" y="7083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957853" y="3848477"/>
            <a:ext cx="3804057" cy="2139782"/>
          </a:xfrm>
          <a:custGeom>
            <a:avLst/>
            <a:gdLst/>
            <a:ahLst/>
            <a:cxnLst/>
            <a:rect l="l" t="t" r="r" b="b"/>
            <a:pathLst>
              <a:path w="3804057" h="2139782">
                <a:moveTo>
                  <a:pt x="0" y="0"/>
                </a:moveTo>
                <a:lnTo>
                  <a:pt x="3804058" y="0"/>
                </a:lnTo>
                <a:lnTo>
                  <a:pt x="3804058" y="2139782"/>
                </a:lnTo>
                <a:lnTo>
                  <a:pt x="0" y="2139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057414" y="4821856"/>
            <a:ext cx="2423346" cy="321644"/>
          </a:xfrm>
          <a:custGeom>
            <a:avLst/>
            <a:gdLst/>
            <a:ahLst/>
            <a:cxnLst/>
            <a:rect l="l" t="t" r="r" b="b"/>
            <a:pathLst>
              <a:path w="2423346" h="321644">
                <a:moveTo>
                  <a:pt x="0" y="0"/>
                </a:moveTo>
                <a:lnTo>
                  <a:pt x="2423346" y="0"/>
                </a:lnTo>
                <a:lnTo>
                  <a:pt x="2423346" y="321644"/>
                </a:lnTo>
                <a:lnTo>
                  <a:pt x="0" y="321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961729" y="227822"/>
            <a:ext cx="10744200" cy="125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FFFFFF"/>
                </a:solidFill>
                <a:latin typeface="Playfair Display Bold"/>
              </a:rPr>
              <a:t>PORTFOLIO DIVERSITY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4227" y="3517336"/>
            <a:ext cx="5680468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</a:pPr>
            <a:r>
              <a:rPr lang="en-US" sz="3421">
                <a:solidFill>
                  <a:srgbClr val="D9D9D9"/>
                </a:solidFill>
                <a:latin typeface="Solway Bold"/>
              </a:rPr>
              <a:t>POPULAR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1069" y="3555210"/>
            <a:ext cx="5262477" cy="54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169">
                <a:solidFill>
                  <a:srgbClr val="D9D9D9"/>
                </a:solidFill>
                <a:latin typeface="Solway Bold"/>
              </a:rPr>
              <a:t>UNPOPULAR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13034" y="9718179"/>
            <a:ext cx="18764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3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81387" y="7056692"/>
            <a:ext cx="3881841" cy="1434462"/>
          </a:xfrm>
          <a:custGeom>
            <a:avLst/>
            <a:gdLst/>
            <a:ahLst/>
            <a:cxnLst/>
            <a:rect l="l" t="t" r="r" b="b"/>
            <a:pathLst>
              <a:path w="3881841" h="1434462">
                <a:moveTo>
                  <a:pt x="0" y="0"/>
                </a:moveTo>
                <a:lnTo>
                  <a:pt x="3881841" y="0"/>
                </a:lnTo>
                <a:lnTo>
                  <a:pt x="3881841" y="1434462"/>
                </a:lnTo>
                <a:lnTo>
                  <a:pt x="0" y="1434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122156" y="7613101"/>
            <a:ext cx="2423346" cy="321644"/>
          </a:xfrm>
          <a:custGeom>
            <a:avLst/>
            <a:gdLst/>
            <a:ahLst/>
            <a:cxnLst/>
            <a:rect l="l" t="t" r="r" b="b"/>
            <a:pathLst>
              <a:path w="2423346" h="321644">
                <a:moveTo>
                  <a:pt x="0" y="0"/>
                </a:moveTo>
                <a:lnTo>
                  <a:pt x="2423346" y="0"/>
                </a:lnTo>
                <a:lnTo>
                  <a:pt x="2423346" y="321644"/>
                </a:lnTo>
                <a:lnTo>
                  <a:pt x="0" y="321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217050" y="8934259"/>
            <a:ext cx="5680468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</a:pPr>
            <a:r>
              <a:rPr lang="en-US" sz="3421">
                <a:solidFill>
                  <a:srgbClr val="D9D9D9"/>
                </a:solidFill>
                <a:latin typeface="Solway Bold"/>
              </a:rPr>
              <a:t>INELASTIC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82073" y="8835687"/>
            <a:ext cx="5680468" cy="58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</a:pPr>
            <a:r>
              <a:rPr lang="en-US" sz="3421">
                <a:solidFill>
                  <a:srgbClr val="D9D9D9"/>
                </a:solidFill>
                <a:latin typeface="Solway Bold"/>
              </a:rPr>
              <a:t>ELASTIC</a:t>
            </a:r>
          </a:p>
        </p:txBody>
      </p:sp>
      <p:sp>
        <p:nvSpPr>
          <p:cNvPr id="19" name="Freeform 19"/>
          <p:cNvSpPr/>
          <p:nvPr/>
        </p:nvSpPr>
        <p:spPr>
          <a:xfrm>
            <a:off x="3414227" y="7336510"/>
            <a:ext cx="4394020" cy="874827"/>
          </a:xfrm>
          <a:custGeom>
            <a:avLst/>
            <a:gdLst/>
            <a:ahLst/>
            <a:cxnLst/>
            <a:rect l="l" t="t" r="r" b="b"/>
            <a:pathLst>
              <a:path w="4394020" h="874827">
                <a:moveTo>
                  <a:pt x="0" y="0"/>
                </a:moveTo>
                <a:lnTo>
                  <a:pt x="4394020" y="0"/>
                </a:lnTo>
                <a:lnTo>
                  <a:pt x="4394020" y="874827"/>
                </a:lnTo>
                <a:lnTo>
                  <a:pt x="0" y="8748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26247"/>
            <a:ext cx="15936245" cy="9163589"/>
            <a:chOff x="0" y="0"/>
            <a:chExt cx="4197200" cy="2413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7200" cy="2413456"/>
            </a:xfrm>
            <a:custGeom>
              <a:avLst/>
              <a:gdLst/>
              <a:ahLst/>
              <a:cxnLst/>
              <a:rect l="l" t="t" r="r" b="b"/>
              <a:pathLst>
                <a:path w="4197200" h="2413456">
                  <a:moveTo>
                    <a:pt x="24776" y="0"/>
                  </a:moveTo>
                  <a:lnTo>
                    <a:pt x="4172424" y="0"/>
                  </a:lnTo>
                  <a:cubicBezTo>
                    <a:pt x="4186108" y="0"/>
                    <a:pt x="4197200" y="11093"/>
                    <a:pt x="4197200" y="24776"/>
                  </a:cubicBezTo>
                  <a:lnTo>
                    <a:pt x="4197200" y="2388680"/>
                  </a:lnTo>
                  <a:cubicBezTo>
                    <a:pt x="4197200" y="2395251"/>
                    <a:pt x="4194590" y="2401552"/>
                    <a:pt x="4189943" y="2406199"/>
                  </a:cubicBezTo>
                  <a:cubicBezTo>
                    <a:pt x="4185297" y="2410845"/>
                    <a:pt x="4178995" y="2413456"/>
                    <a:pt x="4172424" y="2413456"/>
                  </a:cubicBezTo>
                  <a:lnTo>
                    <a:pt x="24776" y="2413456"/>
                  </a:lnTo>
                  <a:cubicBezTo>
                    <a:pt x="18205" y="2413456"/>
                    <a:pt x="11903" y="2410845"/>
                    <a:pt x="7257" y="2406199"/>
                  </a:cubicBezTo>
                  <a:cubicBezTo>
                    <a:pt x="2610" y="2401552"/>
                    <a:pt x="0" y="2395251"/>
                    <a:pt x="0" y="2388680"/>
                  </a:cubicBezTo>
                  <a:lnTo>
                    <a:pt x="0" y="24776"/>
                  </a:lnTo>
                  <a:cubicBezTo>
                    <a:pt x="0" y="18205"/>
                    <a:pt x="2610" y="11903"/>
                    <a:pt x="7257" y="7257"/>
                  </a:cubicBezTo>
                  <a:cubicBezTo>
                    <a:pt x="11903" y="2610"/>
                    <a:pt x="18205" y="0"/>
                    <a:pt x="247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197200" cy="247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792300" y="-4414733"/>
            <a:ext cx="6230710" cy="6230710"/>
          </a:xfrm>
          <a:custGeom>
            <a:avLst/>
            <a:gdLst/>
            <a:ahLst/>
            <a:cxnLst/>
            <a:rect l="l" t="t" r="r" b="b"/>
            <a:pathLst>
              <a:path w="6230710" h="6230710">
                <a:moveTo>
                  <a:pt x="0" y="0"/>
                </a:moveTo>
                <a:lnTo>
                  <a:pt x="6230710" y="0"/>
                </a:lnTo>
                <a:lnTo>
                  <a:pt x="6230710" y="6230710"/>
                </a:lnTo>
                <a:lnTo>
                  <a:pt x="0" y="623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60552" y="6863710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67771" y="3466244"/>
            <a:ext cx="5956860" cy="4677465"/>
          </a:xfrm>
          <a:custGeom>
            <a:avLst/>
            <a:gdLst/>
            <a:ahLst/>
            <a:cxnLst/>
            <a:rect l="l" t="t" r="r" b="b"/>
            <a:pathLst>
              <a:path w="5956860" h="4677465">
                <a:moveTo>
                  <a:pt x="0" y="0"/>
                </a:moveTo>
                <a:lnTo>
                  <a:pt x="5956859" y="0"/>
                </a:lnTo>
                <a:lnTo>
                  <a:pt x="5956859" y="4677466"/>
                </a:lnTo>
                <a:lnTo>
                  <a:pt x="0" y="467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64906" y="3538826"/>
            <a:ext cx="5317549" cy="4407681"/>
          </a:xfrm>
          <a:custGeom>
            <a:avLst/>
            <a:gdLst/>
            <a:ahLst/>
            <a:cxnLst/>
            <a:rect l="l" t="t" r="r" b="b"/>
            <a:pathLst>
              <a:path w="5317549" h="4407681">
                <a:moveTo>
                  <a:pt x="0" y="0"/>
                </a:moveTo>
                <a:lnTo>
                  <a:pt x="5317549" y="0"/>
                </a:lnTo>
                <a:lnTo>
                  <a:pt x="5317549" y="4407682"/>
                </a:lnTo>
                <a:lnTo>
                  <a:pt x="0" y="4407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78" t="-201" r="-12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947580" y="2598744"/>
            <a:ext cx="4797240" cy="867501"/>
          </a:xfrm>
          <a:custGeom>
            <a:avLst/>
            <a:gdLst/>
            <a:ahLst/>
            <a:cxnLst/>
            <a:rect l="l" t="t" r="r" b="b"/>
            <a:pathLst>
              <a:path w="4797240" h="867501">
                <a:moveTo>
                  <a:pt x="0" y="0"/>
                </a:moveTo>
                <a:lnTo>
                  <a:pt x="4797241" y="0"/>
                </a:lnTo>
                <a:lnTo>
                  <a:pt x="4797241" y="867500"/>
                </a:lnTo>
                <a:lnTo>
                  <a:pt x="0" y="867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13999" y="2289753"/>
            <a:ext cx="5283261" cy="1051871"/>
          </a:xfrm>
          <a:custGeom>
            <a:avLst/>
            <a:gdLst/>
            <a:ahLst/>
            <a:cxnLst/>
            <a:rect l="l" t="t" r="r" b="b"/>
            <a:pathLst>
              <a:path w="5283261" h="1051871">
                <a:moveTo>
                  <a:pt x="0" y="0"/>
                </a:moveTo>
                <a:lnTo>
                  <a:pt x="5283261" y="0"/>
                </a:lnTo>
                <a:lnTo>
                  <a:pt x="5283261" y="1051871"/>
                </a:lnTo>
                <a:lnTo>
                  <a:pt x="0" y="1051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90674" y="274198"/>
            <a:ext cx="9812298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layfair Display Bold"/>
              </a:rPr>
              <a:t>UNIVARIATE HIGHLIGHTS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9107" y="8211180"/>
            <a:ext cx="6215523" cy="136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Average volume of 11.20 million.</a:t>
            </a:r>
          </a:p>
          <a:p>
            <a:pPr marL="561353" lvl="1" indent="-280677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Minimum of 2.65 million  </a:t>
            </a:r>
          </a:p>
          <a:p>
            <a:pPr marL="561353" lvl="1" indent="-280677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Maximum of 151.32 million.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9828" y="8211180"/>
            <a:ext cx="548770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Average volume of 8.64 million</a:t>
            </a:r>
          </a:p>
          <a:p>
            <a:pPr marL="561341" lvl="1" indent="-280670" algn="ctr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Minimum of 3.32 million </a:t>
            </a:r>
          </a:p>
          <a:p>
            <a:pPr marL="561341" lvl="1" indent="-280670" algn="ctr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587F9A"/>
                </a:solidFill>
                <a:latin typeface="Prata"/>
              </a:rPr>
              <a:t>Maximum of 112.84 million.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8092" y="9718179"/>
            <a:ext cx="19752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091" y="2023058"/>
            <a:ext cx="16329209" cy="9359152"/>
            <a:chOff x="0" y="0"/>
            <a:chExt cx="4300697" cy="2464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0697" cy="2464962"/>
            </a:xfrm>
            <a:custGeom>
              <a:avLst/>
              <a:gdLst/>
              <a:ahLst/>
              <a:cxnLst/>
              <a:rect l="l" t="t" r="r" b="b"/>
              <a:pathLst>
                <a:path w="4300697" h="2464962">
                  <a:moveTo>
                    <a:pt x="24180" y="0"/>
                  </a:moveTo>
                  <a:lnTo>
                    <a:pt x="4276517" y="0"/>
                  </a:lnTo>
                  <a:cubicBezTo>
                    <a:pt x="4289871" y="0"/>
                    <a:pt x="4300697" y="10826"/>
                    <a:pt x="4300697" y="24180"/>
                  </a:cubicBezTo>
                  <a:lnTo>
                    <a:pt x="4300697" y="2440782"/>
                  </a:lnTo>
                  <a:cubicBezTo>
                    <a:pt x="4300697" y="2454136"/>
                    <a:pt x="4289871" y="2464962"/>
                    <a:pt x="4276517" y="2464962"/>
                  </a:cubicBezTo>
                  <a:lnTo>
                    <a:pt x="24180" y="2464962"/>
                  </a:lnTo>
                  <a:cubicBezTo>
                    <a:pt x="10826" y="2464962"/>
                    <a:pt x="0" y="2454136"/>
                    <a:pt x="0" y="2440782"/>
                  </a:cubicBezTo>
                  <a:lnTo>
                    <a:pt x="0" y="24180"/>
                  </a:lnTo>
                  <a:cubicBezTo>
                    <a:pt x="0" y="10826"/>
                    <a:pt x="10826" y="0"/>
                    <a:pt x="2418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00697" cy="2522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0051" y="4426793"/>
            <a:ext cx="7712109" cy="2678681"/>
          </a:xfrm>
          <a:custGeom>
            <a:avLst/>
            <a:gdLst/>
            <a:ahLst/>
            <a:cxnLst/>
            <a:rect l="l" t="t" r="r" b="b"/>
            <a:pathLst>
              <a:path w="7712109" h="2678681">
                <a:moveTo>
                  <a:pt x="0" y="0"/>
                </a:moveTo>
                <a:lnTo>
                  <a:pt x="7712109" y="0"/>
                </a:lnTo>
                <a:lnTo>
                  <a:pt x="7712109" y="2678681"/>
                </a:lnTo>
                <a:lnTo>
                  <a:pt x="0" y="2678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22508" y="2175474"/>
            <a:ext cx="2967194" cy="1669047"/>
          </a:xfrm>
          <a:custGeom>
            <a:avLst/>
            <a:gdLst/>
            <a:ahLst/>
            <a:cxnLst/>
            <a:rect l="l" t="t" r="r" b="b"/>
            <a:pathLst>
              <a:path w="2967194" h="1669047">
                <a:moveTo>
                  <a:pt x="0" y="0"/>
                </a:moveTo>
                <a:lnTo>
                  <a:pt x="2967194" y="0"/>
                </a:lnTo>
                <a:lnTo>
                  <a:pt x="2967194" y="1669046"/>
                </a:lnTo>
                <a:lnTo>
                  <a:pt x="0" y="166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81811" y="2285085"/>
            <a:ext cx="1792429" cy="1120268"/>
          </a:xfrm>
          <a:custGeom>
            <a:avLst/>
            <a:gdLst/>
            <a:ahLst/>
            <a:cxnLst/>
            <a:rect l="l" t="t" r="r" b="b"/>
            <a:pathLst>
              <a:path w="1792429" h="1120268">
                <a:moveTo>
                  <a:pt x="0" y="0"/>
                </a:moveTo>
                <a:lnTo>
                  <a:pt x="1792428" y="0"/>
                </a:lnTo>
                <a:lnTo>
                  <a:pt x="1792428" y="1120268"/>
                </a:lnTo>
                <a:lnTo>
                  <a:pt x="0" y="112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94696" y="4368451"/>
            <a:ext cx="7880078" cy="2737022"/>
          </a:xfrm>
          <a:custGeom>
            <a:avLst/>
            <a:gdLst/>
            <a:ahLst/>
            <a:cxnLst/>
            <a:rect l="l" t="t" r="r" b="b"/>
            <a:pathLst>
              <a:path w="7880078" h="2737022">
                <a:moveTo>
                  <a:pt x="0" y="0"/>
                </a:moveTo>
                <a:lnTo>
                  <a:pt x="7880077" y="0"/>
                </a:lnTo>
                <a:lnTo>
                  <a:pt x="7880077" y="2737023"/>
                </a:lnTo>
                <a:lnTo>
                  <a:pt x="0" y="2737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60305">
            <a:off x="15901816" y="6609028"/>
            <a:ext cx="4434983" cy="5963914"/>
          </a:xfrm>
          <a:custGeom>
            <a:avLst/>
            <a:gdLst/>
            <a:ahLst/>
            <a:cxnLst/>
            <a:rect l="l" t="t" r="r" b="b"/>
            <a:pathLst>
              <a:path w="4434983" h="5963914">
                <a:moveTo>
                  <a:pt x="0" y="0"/>
                </a:moveTo>
                <a:lnTo>
                  <a:pt x="4434983" y="0"/>
                </a:lnTo>
                <a:lnTo>
                  <a:pt x="4434983" y="5963914"/>
                </a:lnTo>
                <a:lnTo>
                  <a:pt x="0" y="5963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977321" y="7517694"/>
            <a:ext cx="3092297" cy="2012804"/>
          </a:xfrm>
          <a:custGeom>
            <a:avLst/>
            <a:gdLst/>
            <a:ahLst/>
            <a:cxnLst/>
            <a:rect l="l" t="t" r="r" b="b"/>
            <a:pathLst>
              <a:path w="3092297" h="2012804">
                <a:moveTo>
                  <a:pt x="0" y="0"/>
                </a:moveTo>
                <a:lnTo>
                  <a:pt x="3092296" y="0"/>
                </a:lnTo>
                <a:lnTo>
                  <a:pt x="3092296" y="2012804"/>
                </a:lnTo>
                <a:lnTo>
                  <a:pt x="0" y="2012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11357385" y="7245496"/>
            <a:ext cx="3092297" cy="2012804"/>
          </a:xfrm>
          <a:custGeom>
            <a:avLst/>
            <a:gdLst/>
            <a:ahLst/>
            <a:cxnLst/>
            <a:rect l="l" t="t" r="r" b="b"/>
            <a:pathLst>
              <a:path w="3092297" h="2012804">
                <a:moveTo>
                  <a:pt x="3092297" y="0"/>
                </a:moveTo>
                <a:lnTo>
                  <a:pt x="0" y="0"/>
                </a:lnTo>
                <a:lnTo>
                  <a:pt x="0" y="2012804"/>
                </a:lnTo>
                <a:lnTo>
                  <a:pt x="3092297" y="2012804"/>
                </a:lnTo>
                <a:lnTo>
                  <a:pt x="3092297" y="0"/>
                </a:lnTo>
                <a:close/>
              </a:path>
            </a:pathLst>
          </a:custGeom>
          <a:blipFill>
            <a:blip r:embed="rId10">
              <a:alphaModFix amt="7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1285578" y="-1397855"/>
            <a:ext cx="5568545" cy="5766307"/>
          </a:xfrm>
          <a:custGeom>
            <a:avLst/>
            <a:gdLst/>
            <a:ahLst/>
            <a:cxnLst/>
            <a:rect l="l" t="t" r="r" b="b"/>
            <a:pathLst>
              <a:path w="5568545" h="5766307">
                <a:moveTo>
                  <a:pt x="0" y="0"/>
                </a:moveTo>
                <a:lnTo>
                  <a:pt x="5568546" y="0"/>
                </a:lnTo>
                <a:lnTo>
                  <a:pt x="5568546" y="5766306"/>
                </a:lnTo>
                <a:lnTo>
                  <a:pt x="0" y="5766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906105" y="318748"/>
            <a:ext cx="8478798" cy="94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Playfair Display Bold"/>
              </a:rPr>
              <a:t>BIVARIATE HIGHLIGHTS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06105" y="1312510"/>
            <a:ext cx="8289109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lway Bold"/>
              </a:rPr>
              <a:t>ADJUSTED  CLOSE PRICE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11367" y="9718179"/>
            <a:ext cx="19097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091" y="1424179"/>
            <a:ext cx="16329209" cy="9359152"/>
            <a:chOff x="0" y="0"/>
            <a:chExt cx="4300697" cy="2464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0697" cy="2464962"/>
            </a:xfrm>
            <a:custGeom>
              <a:avLst/>
              <a:gdLst/>
              <a:ahLst/>
              <a:cxnLst/>
              <a:rect l="l" t="t" r="r" b="b"/>
              <a:pathLst>
                <a:path w="4300697" h="2464962">
                  <a:moveTo>
                    <a:pt x="24180" y="0"/>
                  </a:moveTo>
                  <a:lnTo>
                    <a:pt x="4276517" y="0"/>
                  </a:lnTo>
                  <a:cubicBezTo>
                    <a:pt x="4289871" y="0"/>
                    <a:pt x="4300697" y="10826"/>
                    <a:pt x="4300697" y="24180"/>
                  </a:cubicBezTo>
                  <a:lnTo>
                    <a:pt x="4300697" y="2440782"/>
                  </a:lnTo>
                  <a:cubicBezTo>
                    <a:pt x="4300697" y="2454136"/>
                    <a:pt x="4289871" y="2464962"/>
                    <a:pt x="4276517" y="2464962"/>
                  </a:cubicBezTo>
                  <a:lnTo>
                    <a:pt x="24180" y="2464962"/>
                  </a:lnTo>
                  <a:cubicBezTo>
                    <a:pt x="10826" y="2464962"/>
                    <a:pt x="0" y="2454136"/>
                    <a:pt x="0" y="2440782"/>
                  </a:cubicBezTo>
                  <a:lnTo>
                    <a:pt x="0" y="24180"/>
                  </a:lnTo>
                  <a:cubicBezTo>
                    <a:pt x="0" y="10826"/>
                    <a:pt x="10826" y="0"/>
                    <a:pt x="2418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00697" cy="2522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43139" y="1857613"/>
            <a:ext cx="1040992" cy="1005844"/>
          </a:xfrm>
          <a:custGeom>
            <a:avLst/>
            <a:gdLst/>
            <a:ahLst/>
            <a:cxnLst/>
            <a:rect l="l" t="t" r="r" b="b"/>
            <a:pathLst>
              <a:path w="1040992" h="1005844">
                <a:moveTo>
                  <a:pt x="0" y="0"/>
                </a:moveTo>
                <a:lnTo>
                  <a:pt x="1040992" y="0"/>
                </a:lnTo>
                <a:lnTo>
                  <a:pt x="1040992" y="1005844"/>
                </a:lnTo>
                <a:lnTo>
                  <a:pt x="0" y="100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3" b="-2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44145" y="1885946"/>
            <a:ext cx="1513064" cy="1005844"/>
          </a:xfrm>
          <a:custGeom>
            <a:avLst/>
            <a:gdLst/>
            <a:ahLst/>
            <a:cxnLst/>
            <a:rect l="l" t="t" r="r" b="b"/>
            <a:pathLst>
              <a:path w="1513064" h="1005844">
                <a:moveTo>
                  <a:pt x="0" y="0"/>
                </a:moveTo>
                <a:lnTo>
                  <a:pt x="1513064" y="0"/>
                </a:lnTo>
                <a:lnTo>
                  <a:pt x="1513064" y="1005844"/>
                </a:lnTo>
                <a:lnTo>
                  <a:pt x="0" y="1005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15019404" y="755142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13085" y="-2832517"/>
            <a:ext cx="7976017" cy="7976017"/>
          </a:xfrm>
          <a:custGeom>
            <a:avLst/>
            <a:gdLst/>
            <a:ahLst/>
            <a:cxnLst/>
            <a:rect l="l" t="t" r="r" b="b"/>
            <a:pathLst>
              <a:path w="7976017" h="7976017">
                <a:moveTo>
                  <a:pt x="0" y="0"/>
                </a:moveTo>
                <a:lnTo>
                  <a:pt x="7976017" y="0"/>
                </a:lnTo>
                <a:lnTo>
                  <a:pt x="7976017" y="7976017"/>
                </a:lnTo>
                <a:lnTo>
                  <a:pt x="0" y="7976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37546" y="3352732"/>
            <a:ext cx="6326262" cy="4322141"/>
          </a:xfrm>
          <a:custGeom>
            <a:avLst/>
            <a:gdLst/>
            <a:ahLst/>
            <a:cxnLst/>
            <a:rect l="l" t="t" r="r" b="b"/>
            <a:pathLst>
              <a:path w="6326262" h="4322141">
                <a:moveTo>
                  <a:pt x="0" y="0"/>
                </a:moveTo>
                <a:lnTo>
                  <a:pt x="6326262" y="0"/>
                </a:lnTo>
                <a:lnTo>
                  <a:pt x="6326262" y="4322141"/>
                </a:lnTo>
                <a:lnTo>
                  <a:pt x="0" y="4322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35595" y="3352732"/>
            <a:ext cx="6256080" cy="4327878"/>
          </a:xfrm>
          <a:custGeom>
            <a:avLst/>
            <a:gdLst/>
            <a:ahLst/>
            <a:cxnLst/>
            <a:rect l="l" t="t" r="r" b="b"/>
            <a:pathLst>
              <a:path w="6256080" h="4327878">
                <a:moveTo>
                  <a:pt x="0" y="0"/>
                </a:moveTo>
                <a:lnTo>
                  <a:pt x="6256081" y="0"/>
                </a:lnTo>
                <a:lnTo>
                  <a:pt x="6256081" y="4327878"/>
                </a:lnTo>
                <a:lnTo>
                  <a:pt x="0" y="4327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421327" y="143314"/>
            <a:ext cx="11445345" cy="101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Bold"/>
              </a:rPr>
              <a:t>MULTIVARIATE HIGHLIGHTS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7968" y="8069139"/>
            <a:ext cx="5725418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587F9A"/>
                </a:solidFill>
                <a:latin typeface="Prata"/>
              </a:rPr>
              <a:t>More trades before </a:t>
            </a:r>
            <a:r>
              <a:rPr lang="en-US" sz="3400">
                <a:solidFill>
                  <a:srgbClr val="7ED957"/>
                </a:solidFill>
                <a:latin typeface="Prata"/>
              </a:rPr>
              <a:t>bullish !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587F9A"/>
                </a:solidFill>
                <a:latin typeface="Prata"/>
              </a:rPr>
              <a:t>--&gt; buying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005" y="8069139"/>
            <a:ext cx="6911014" cy="121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9"/>
              </a:lnSpc>
            </a:pPr>
            <a:r>
              <a:rPr lang="en-US" sz="3492">
                <a:solidFill>
                  <a:srgbClr val="587F9A"/>
                </a:solidFill>
                <a:latin typeface="Prata"/>
              </a:rPr>
              <a:t>More trades before </a:t>
            </a:r>
            <a:r>
              <a:rPr lang="en-US" sz="3492">
                <a:solidFill>
                  <a:srgbClr val="FD000C"/>
                </a:solidFill>
                <a:latin typeface="Prata"/>
              </a:rPr>
              <a:t>bearish !</a:t>
            </a:r>
          </a:p>
          <a:p>
            <a:pPr algn="ctr">
              <a:lnSpc>
                <a:spcPts val="4889"/>
              </a:lnSpc>
            </a:pPr>
            <a:r>
              <a:rPr lang="en-US" sz="3492">
                <a:solidFill>
                  <a:srgbClr val="587F9A"/>
                </a:solidFill>
                <a:latin typeface="Prata"/>
              </a:rPr>
              <a:t>--&gt; dumping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3925" y="9718179"/>
            <a:ext cx="205859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05063"/>
            <a:ext cx="16611534" cy="9276874"/>
            <a:chOff x="0" y="0"/>
            <a:chExt cx="4375054" cy="2443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054" cy="2443292"/>
            </a:xfrm>
            <a:custGeom>
              <a:avLst/>
              <a:gdLst/>
              <a:ahLst/>
              <a:cxnLst/>
              <a:rect l="l" t="t" r="r" b="b"/>
              <a:pathLst>
                <a:path w="4375054" h="2443292">
                  <a:moveTo>
                    <a:pt x="23769" y="0"/>
                  </a:moveTo>
                  <a:lnTo>
                    <a:pt x="4351286" y="0"/>
                  </a:lnTo>
                  <a:cubicBezTo>
                    <a:pt x="4357589" y="0"/>
                    <a:pt x="4363635" y="2504"/>
                    <a:pt x="4368093" y="6962"/>
                  </a:cubicBezTo>
                  <a:cubicBezTo>
                    <a:pt x="4372550" y="11419"/>
                    <a:pt x="4375054" y="17465"/>
                    <a:pt x="4375054" y="23769"/>
                  </a:cubicBezTo>
                  <a:lnTo>
                    <a:pt x="4375054" y="2419523"/>
                  </a:lnTo>
                  <a:cubicBezTo>
                    <a:pt x="4375054" y="2432650"/>
                    <a:pt x="4364413" y="2443292"/>
                    <a:pt x="4351286" y="2443292"/>
                  </a:cubicBezTo>
                  <a:lnTo>
                    <a:pt x="23769" y="2443292"/>
                  </a:lnTo>
                  <a:cubicBezTo>
                    <a:pt x="17465" y="2443292"/>
                    <a:pt x="11419" y="2440788"/>
                    <a:pt x="6962" y="2436330"/>
                  </a:cubicBezTo>
                  <a:cubicBezTo>
                    <a:pt x="2504" y="2431873"/>
                    <a:pt x="0" y="2425827"/>
                    <a:pt x="0" y="2419523"/>
                  </a:cubicBezTo>
                  <a:lnTo>
                    <a:pt x="0" y="23769"/>
                  </a:lnTo>
                  <a:cubicBezTo>
                    <a:pt x="0" y="10642"/>
                    <a:pt x="10642" y="0"/>
                    <a:pt x="23769" y="0"/>
                  </a:cubicBezTo>
                  <a:close/>
                </a:path>
              </a:pathLst>
            </a:custGeom>
            <a:solidFill>
              <a:srgbClr val="587F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75054" cy="250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47386" y="6925345"/>
            <a:ext cx="5423828" cy="6280221"/>
          </a:xfrm>
          <a:custGeom>
            <a:avLst/>
            <a:gdLst/>
            <a:ahLst/>
            <a:cxnLst/>
            <a:rect l="l" t="t" r="r" b="b"/>
            <a:pathLst>
              <a:path w="5423828" h="6280221">
                <a:moveTo>
                  <a:pt x="0" y="0"/>
                </a:moveTo>
                <a:lnTo>
                  <a:pt x="5423828" y="0"/>
                </a:lnTo>
                <a:lnTo>
                  <a:pt x="5423828" y="6280221"/>
                </a:lnTo>
                <a:lnTo>
                  <a:pt x="0" y="6280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22674" y="3542454"/>
            <a:ext cx="8588721" cy="5380681"/>
          </a:xfrm>
          <a:custGeom>
            <a:avLst/>
            <a:gdLst/>
            <a:ahLst/>
            <a:cxnLst/>
            <a:rect l="l" t="t" r="r" b="b"/>
            <a:pathLst>
              <a:path w="8588721" h="5380681">
                <a:moveTo>
                  <a:pt x="0" y="0"/>
                </a:moveTo>
                <a:lnTo>
                  <a:pt x="8588722" y="0"/>
                </a:lnTo>
                <a:lnTo>
                  <a:pt x="8588722" y="5380681"/>
                </a:lnTo>
                <a:lnTo>
                  <a:pt x="0" y="5380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0220" y="3417636"/>
            <a:ext cx="6359062" cy="5630316"/>
          </a:xfrm>
          <a:custGeom>
            <a:avLst/>
            <a:gdLst/>
            <a:ahLst/>
            <a:cxnLst/>
            <a:rect l="l" t="t" r="r" b="b"/>
            <a:pathLst>
              <a:path w="6359062" h="5630316">
                <a:moveTo>
                  <a:pt x="0" y="0"/>
                </a:moveTo>
                <a:lnTo>
                  <a:pt x="6359062" y="0"/>
                </a:lnTo>
                <a:lnTo>
                  <a:pt x="6359062" y="5630316"/>
                </a:lnTo>
                <a:lnTo>
                  <a:pt x="0" y="563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315172" y="1896226"/>
            <a:ext cx="6918190" cy="5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FFFFF"/>
                </a:solidFill>
                <a:latin typeface="Canva Sans Bold"/>
              </a:rPr>
              <a:t>Stock Value                  Stock return</a:t>
            </a:r>
          </a:p>
        </p:txBody>
      </p:sp>
      <p:sp>
        <p:nvSpPr>
          <p:cNvPr id="9" name="AutoShape 9"/>
          <p:cNvSpPr/>
          <p:nvPr/>
        </p:nvSpPr>
        <p:spPr>
          <a:xfrm>
            <a:off x="9144000" y="2222719"/>
            <a:ext cx="126928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-164046" y="-2792760"/>
            <a:ext cx="4993500" cy="5343239"/>
          </a:xfrm>
          <a:custGeom>
            <a:avLst/>
            <a:gdLst/>
            <a:ahLst/>
            <a:cxnLst/>
            <a:rect l="l" t="t" r="r" b="b"/>
            <a:pathLst>
              <a:path w="4993500" h="5343239">
                <a:moveTo>
                  <a:pt x="0" y="0"/>
                </a:moveTo>
                <a:lnTo>
                  <a:pt x="4993500" y="0"/>
                </a:lnTo>
                <a:lnTo>
                  <a:pt x="4993500" y="5343239"/>
                </a:lnTo>
                <a:lnTo>
                  <a:pt x="0" y="5343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748626" y="933450"/>
            <a:ext cx="9466782" cy="85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985">
                <a:solidFill>
                  <a:srgbClr val="FFFFFF"/>
                </a:solidFill>
                <a:latin typeface="Playfair Display Bold"/>
              </a:rPr>
              <a:t>DATA SET CONVERSION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26428" y="9718179"/>
            <a:ext cx="1608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081" y="-1028700"/>
            <a:ext cx="4565737" cy="4114800"/>
          </a:xfrm>
          <a:custGeom>
            <a:avLst/>
            <a:gdLst/>
            <a:ahLst/>
            <a:cxnLst/>
            <a:rect l="l" t="t" r="r" b="b"/>
            <a:pathLst>
              <a:path w="4565737" h="4114800">
                <a:moveTo>
                  <a:pt x="0" y="0"/>
                </a:moveTo>
                <a:lnTo>
                  <a:pt x="4565737" y="0"/>
                </a:lnTo>
                <a:lnTo>
                  <a:pt x="4565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05063"/>
            <a:ext cx="16611534" cy="9276874"/>
            <a:chOff x="0" y="0"/>
            <a:chExt cx="4375054" cy="2443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5054" cy="2443292"/>
            </a:xfrm>
            <a:custGeom>
              <a:avLst/>
              <a:gdLst/>
              <a:ahLst/>
              <a:cxnLst/>
              <a:rect l="l" t="t" r="r" b="b"/>
              <a:pathLst>
                <a:path w="4375054" h="2443292">
                  <a:moveTo>
                    <a:pt x="23769" y="0"/>
                  </a:moveTo>
                  <a:lnTo>
                    <a:pt x="4351286" y="0"/>
                  </a:lnTo>
                  <a:cubicBezTo>
                    <a:pt x="4357589" y="0"/>
                    <a:pt x="4363635" y="2504"/>
                    <a:pt x="4368093" y="6962"/>
                  </a:cubicBezTo>
                  <a:cubicBezTo>
                    <a:pt x="4372550" y="11419"/>
                    <a:pt x="4375054" y="17465"/>
                    <a:pt x="4375054" y="23769"/>
                  </a:cubicBezTo>
                  <a:lnTo>
                    <a:pt x="4375054" y="2419523"/>
                  </a:lnTo>
                  <a:cubicBezTo>
                    <a:pt x="4375054" y="2432650"/>
                    <a:pt x="4364413" y="2443292"/>
                    <a:pt x="4351286" y="2443292"/>
                  </a:cubicBezTo>
                  <a:lnTo>
                    <a:pt x="23769" y="2443292"/>
                  </a:lnTo>
                  <a:cubicBezTo>
                    <a:pt x="17465" y="2443292"/>
                    <a:pt x="11419" y="2440788"/>
                    <a:pt x="6962" y="2436330"/>
                  </a:cubicBezTo>
                  <a:cubicBezTo>
                    <a:pt x="2504" y="2431873"/>
                    <a:pt x="0" y="2425827"/>
                    <a:pt x="0" y="2419523"/>
                  </a:cubicBezTo>
                  <a:lnTo>
                    <a:pt x="0" y="23769"/>
                  </a:lnTo>
                  <a:cubicBezTo>
                    <a:pt x="0" y="10642"/>
                    <a:pt x="10642" y="0"/>
                    <a:pt x="23769" y="0"/>
                  </a:cubicBezTo>
                  <a:close/>
                </a:path>
              </a:pathLst>
            </a:custGeom>
            <a:solidFill>
              <a:srgbClr val="587F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375054" cy="250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25211" y="7200900"/>
            <a:ext cx="4020652" cy="4114800"/>
          </a:xfrm>
          <a:custGeom>
            <a:avLst/>
            <a:gdLst/>
            <a:ahLst/>
            <a:cxnLst/>
            <a:rect l="l" t="t" r="r" b="b"/>
            <a:pathLst>
              <a:path w="4020652" h="4114800">
                <a:moveTo>
                  <a:pt x="0" y="0"/>
                </a:moveTo>
                <a:lnTo>
                  <a:pt x="4020653" y="0"/>
                </a:lnTo>
                <a:lnTo>
                  <a:pt x="4020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5115" y="2478296"/>
            <a:ext cx="7118082" cy="6137209"/>
          </a:xfrm>
          <a:custGeom>
            <a:avLst/>
            <a:gdLst/>
            <a:ahLst/>
            <a:cxnLst/>
            <a:rect l="l" t="t" r="r" b="b"/>
            <a:pathLst>
              <a:path w="7118082" h="6137209">
                <a:moveTo>
                  <a:pt x="0" y="0"/>
                </a:moveTo>
                <a:lnTo>
                  <a:pt x="7118082" y="0"/>
                </a:lnTo>
                <a:lnTo>
                  <a:pt x="711808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983374" y="2478296"/>
            <a:ext cx="6875113" cy="6137209"/>
          </a:xfrm>
          <a:custGeom>
            <a:avLst/>
            <a:gdLst/>
            <a:ahLst/>
            <a:cxnLst/>
            <a:rect l="l" t="t" r="r" b="b"/>
            <a:pathLst>
              <a:path w="6875113" h="6137209">
                <a:moveTo>
                  <a:pt x="0" y="0"/>
                </a:moveTo>
                <a:lnTo>
                  <a:pt x="6875114" y="0"/>
                </a:lnTo>
                <a:lnTo>
                  <a:pt x="6875114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24344" y="-1552337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800758" y="952500"/>
            <a:ext cx="11067418" cy="74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latin typeface="Playfair Display Bold"/>
              </a:rPr>
              <a:t>COVARIANCE AND CORRELATION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09640" y="9718179"/>
            <a:ext cx="194429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Custom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Arial</vt:lpstr>
      <vt:lpstr>Playfair Display Bold</vt:lpstr>
      <vt:lpstr>Prata</vt:lpstr>
      <vt:lpstr>Solway Bold</vt:lpstr>
      <vt:lpstr>Canva Sans Bold</vt:lpstr>
      <vt:lpstr>Playfair Display</vt:lpstr>
      <vt:lpstr>DM Serif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-Linear</dc:title>
  <cp:lastModifiedBy>Vincent Mostert</cp:lastModifiedBy>
  <cp:revision>2</cp:revision>
  <dcterms:created xsi:type="dcterms:W3CDTF">2006-08-16T00:00:00Z</dcterms:created>
  <dcterms:modified xsi:type="dcterms:W3CDTF">2023-12-20T21:57:40Z</dcterms:modified>
  <dc:identifier>DAF3KxAfPr0</dc:identifier>
</cp:coreProperties>
</file>